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49"/>
  </p:notesMasterIdLst>
  <p:handoutMasterIdLst>
    <p:handoutMasterId r:id="rId50"/>
  </p:handoutMasterIdLst>
  <p:sldIdLst>
    <p:sldId id="542" r:id="rId2"/>
    <p:sldId id="536" r:id="rId3"/>
    <p:sldId id="537" r:id="rId4"/>
    <p:sldId id="538" r:id="rId5"/>
    <p:sldId id="530" r:id="rId6"/>
    <p:sldId id="531" r:id="rId7"/>
    <p:sldId id="532" r:id="rId8"/>
    <p:sldId id="533" r:id="rId9"/>
    <p:sldId id="534" r:id="rId10"/>
    <p:sldId id="535" r:id="rId11"/>
    <p:sldId id="364" r:id="rId12"/>
    <p:sldId id="373" r:id="rId13"/>
    <p:sldId id="374" r:id="rId14"/>
    <p:sldId id="375" r:id="rId15"/>
    <p:sldId id="383" r:id="rId16"/>
    <p:sldId id="478" r:id="rId17"/>
    <p:sldId id="476" r:id="rId18"/>
    <p:sldId id="469" r:id="rId19"/>
    <p:sldId id="470" r:id="rId20"/>
    <p:sldId id="471" r:id="rId21"/>
    <p:sldId id="479" r:id="rId22"/>
    <p:sldId id="472" r:id="rId23"/>
    <p:sldId id="486" r:id="rId24"/>
    <p:sldId id="473" r:id="rId25"/>
    <p:sldId id="474" r:id="rId26"/>
    <p:sldId id="401" r:id="rId27"/>
    <p:sldId id="402" r:id="rId28"/>
    <p:sldId id="403" r:id="rId29"/>
    <p:sldId id="404" r:id="rId30"/>
    <p:sldId id="408" r:id="rId31"/>
    <p:sldId id="409" r:id="rId32"/>
    <p:sldId id="484" r:id="rId33"/>
    <p:sldId id="482" r:id="rId34"/>
    <p:sldId id="483" r:id="rId35"/>
    <p:sldId id="411" r:id="rId36"/>
    <p:sldId id="485" r:id="rId37"/>
    <p:sldId id="416" r:id="rId38"/>
    <p:sldId id="417" r:id="rId39"/>
    <p:sldId id="487" r:id="rId40"/>
    <p:sldId id="489" r:id="rId41"/>
    <p:sldId id="509" r:id="rId42"/>
    <p:sldId id="490" r:id="rId43"/>
    <p:sldId id="491" r:id="rId44"/>
    <p:sldId id="492" r:id="rId45"/>
    <p:sldId id="493" r:id="rId46"/>
    <p:sldId id="510" r:id="rId47"/>
    <p:sldId id="541" r:id="rId48"/>
  </p:sldIdLst>
  <p:sldSz cx="9144000" cy="6858000" type="screen4x3"/>
  <p:notesSz cx="6735763" cy="9869488"/>
  <p:defaultTextStyle>
    <a:defPPr>
      <a:defRPr lang="ar-IQ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58" autoAdjust="0"/>
  </p:normalViewPr>
  <p:slideViewPr>
    <p:cSldViewPr>
      <p:cViewPr varScale="1">
        <p:scale>
          <a:sx n="83" d="100"/>
          <a:sy n="83" d="100"/>
        </p:scale>
        <p:origin x="141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4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52" y="-9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17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n-NO" smtClean="0"/>
              <a:t>written by: A.K.J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65B06-78F5-41F5-A9B8-98E1F4071569}" type="datetime1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3nd year Class, Computer Dept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14950D-6313-41B9-B1B7-2CB65595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475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83E670-2CBC-47B4-8A7F-7E9910C2AE38}" type="datetime1">
              <a:rPr lang="en-US" smtClean="0"/>
              <a:t>11/7/2018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AC8A50-9EDB-4BEB-B301-7777A4694066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76805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CCABC-A80E-456E-9852-C4DEF3B8646A}" type="slidenum">
              <a:rPr lang="en-US"/>
              <a:pPr/>
              <a:t>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6" name="عنصر نائب للرأس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FE2D5D65-1632-43DA-9000-07A763E2FA9D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99578447-F0CF-4926-ADD4-EAE42F7B2C4B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F35DAC36-0635-42FD-B633-AEB79B22DB37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E39AFBFB-42B0-4444-9748-80A820191857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1DB8C-C031-4AE8-9502-687BC5A34C17}" type="slidenum">
              <a:rPr lang="ar-SA"/>
              <a:pPr/>
              <a:t>25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4900" cy="3686175"/>
          </a:xfrm>
          <a:ln w="12700" cap="flat">
            <a:solidFill>
              <a:schemeClr val="tx1"/>
            </a:solidFill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91433"/>
            <a:ext cx="4939560" cy="4153410"/>
          </a:xfrm>
          <a:ln/>
        </p:spPr>
        <p:txBody>
          <a:bodyPr lIns="90488" tIns="44450" rIns="90488" bIns="44450"/>
          <a:lstStyle/>
          <a:p>
            <a:pPr>
              <a:lnSpc>
                <a:spcPct val="88000"/>
              </a:lnSpc>
            </a:pPr>
            <a:endParaRPr lang="zh-TW" altLang="en-US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37EB8D7B-B433-49D9-B1CD-9A6BE50B5756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86BFB-7DC1-4579-90EF-52934BA18D46}" type="slidenum">
              <a:rPr lang="ar-SA"/>
              <a:pPr/>
              <a:t>27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4900" cy="3686175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91433"/>
            <a:ext cx="4939560" cy="4153410"/>
          </a:xfrm>
          <a:ln/>
        </p:spPr>
        <p:txBody>
          <a:bodyPr lIns="90488" tIns="44450" rIns="90488" bIns="44450"/>
          <a:lstStyle/>
          <a:p>
            <a:pPr>
              <a:lnSpc>
                <a:spcPct val="88000"/>
              </a:lnSpc>
            </a:pPr>
            <a:endParaRPr lang="zh-TW" altLang="en-US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80C6B01-7089-4622-8480-03A80DC05807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8A50-9EDB-4BEB-B301-7777A4694066}" type="slidenum">
              <a:rPr lang="ar-IQ" smtClean="0"/>
              <a:pPr>
                <a:defRPr/>
              </a:pPr>
              <a:t>40</a:t>
            </a:fld>
            <a:endParaRPr lang="ar-IQ"/>
          </a:p>
        </p:txBody>
      </p:sp>
      <p:sp>
        <p:nvSpPr>
          <p:cNvPr id="6" name="عنصر نائب للرأس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0EA8D8C6-AB4A-46EE-A10D-D65ACD3BA07B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07D69C63-6FA0-44DA-8CBD-D8BBFC814819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801EE413-775D-4D0A-9542-6796916F5E9C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7A33C8C-037C-4B4D-A737-AA84EFD90520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AFA5DED0-B17D-477C-AD20-2A0585ADBB36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470246E0-B94A-4502-8FA0-987CD93CF98F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8B3A3E6D-BEF0-4AAB-9A8A-B7E467E53C91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6C6F4728-30AC-42FB-9732-3BFEAB1092C2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written by: A.K.J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3nd year Class, Computer Dept</a:t>
            </a:r>
            <a:endParaRPr lang="ar-IQ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60895B93-D4BA-4A3A-8D2B-987E300454C1}" type="datetime1">
              <a:rPr lang="en-US" smtClean="0"/>
              <a:t>11/7/2018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CBC43-DA1B-460E-A0E9-9A1119FC27EA}" type="datetime1">
              <a:rPr lang="en-US" smtClean="0"/>
              <a:t>11/7/2018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C584D-F8EC-4EC2-B485-396337FE8E31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314933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1E2C9-DE22-4640-A841-A66EED1D8CD8}" type="datetime1">
              <a:rPr lang="en-US" smtClean="0"/>
              <a:t>11/7/2018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3B67E-FBDB-4728-AB79-2E8450BF11CD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929911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2FB4-424F-4A53-B5B7-02667BDD40F5}" type="datetime1">
              <a:rPr lang="en-US" smtClean="0"/>
              <a:t>11/7/2018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1DA03-BB14-48DF-AF73-62C430AA5F81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72049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DCE93-977B-45F9-B573-56752238B50F}" type="datetime1">
              <a:rPr lang="en-US" smtClean="0"/>
              <a:t>11/7/2018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697108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7C9A5-1F81-4AB0-A986-AFBDA8AA0825}" type="datetime1">
              <a:rPr lang="en-US" smtClean="0"/>
              <a:t>11/7/2018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A6CEE-1953-41F9-BF31-94868B0B835B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064982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0C735-11C8-4E97-A033-CA1CAF9B8673}" type="datetime1">
              <a:rPr lang="en-US" smtClean="0"/>
              <a:t>11/7/2018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31FA-E8E6-4383-9C8C-0999E00D2D0A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483363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435A5-BCAB-47CB-9B72-C783A3C6A9AC}" type="datetime1">
              <a:rPr lang="en-US" smtClean="0"/>
              <a:t>11/7/2018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D4B0B-9C0C-4DC1-B7A3-B398411460BD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000565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A849C-2BF5-4CC2-B70C-871C09DA1280}" type="datetime1">
              <a:rPr lang="en-US" smtClean="0"/>
              <a:t>11/7/2018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5AFA4-F8EC-4CC9-B513-3FC089C0EB80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002882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E7009-11DA-4C0D-8FF0-D5E30FBF19A2}" type="datetime1">
              <a:rPr lang="en-US" smtClean="0"/>
              <a:t>11/7/2018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52930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2B93C-0782-402A-9D1A-BD375E7954A2}" type="datetime1">
              <a:rPr lang="en-US" smtClean="0"/>
              <a:t>11/7/2018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17A85-5E74-4D54-B9F5-FE51E2E0B431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749568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349F5-34DB-435F-9BE7-95F8C38DF016}" type="datetime1">
              <a:rPr lang="en-US" smtClean="0"/>
              <a:t>11/7/2018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0595-E1C6-4786-B33C-8E7F51B2952B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920195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E7448A-9DD2-4E3E-A225-D73415AD4EA7}" type="datetime1">
              <a:rPr lang="en-US" smtClean="0"/>
              <a:t>11/7/2018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72A8C8-7FF4-42BC-A3A3-C106E2AB9A48}" type="slidenum">
              <a:rPr lang="ar-IQ" smtClean="0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023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ransition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436033"/>
            <a:ext cx="79273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PART II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Combinational Logic Design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76" y="408806"/>
            <a:ext cx="502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MY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University Of Diyala</a:t>
            </a:r>
            <a:endParaRPr lang="en-MY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rtl="0"/>
            <a:r>
              <a:rPr lang="en-MY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College Of Engineering</a:t>
            </a:r>
          </a:p>
          <a:p>
            <a:pPr algn="l" rtl="0"/>
            <a:r>
              <a:rPr lang="en-MY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 Engineering Department</a:t>
            </a:r>
            <a:endParaRPr lang="en-MY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Image result for ‫كلية الهندسة جامعة ديالى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359401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854696" cy="1080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MY" dirty="0" err="1" smtClean="0"/>
              <a:t>Dr.</a:t>
            </a:r>
            <a:r>
              <a:rPr lang="en-MY" dirty="0" smtClean="0"/>
              <a:t> </a:t>
            </a:r>
            <a:r>
              <a:rPr lang="en-MY" dirty="0" err="1" smtClean="0"/>
              <a:t>Yasir</a:t>
            </a:r>
            <a:r>
              <a:rPr lang="en-MY" dirty="0" smtClean="0"/>
              <a:t> </a:t>
            </a:r>
            <a:r>
              <a:rPr lang="en-MY" dirty="0" err="1" smtClean="0"/>
              <a:t>Amer</a:t>
            </a:r>
            <a:r>
              <a:rPr lang="en-MY" dirty="0" smtClean="0"/>
              <a:t> Abbas</a:t>
            </a:r>
          </a:p>
          <a:p>
            <a:pPr algn="ctr"/>
            <a:r>
              <a:rPr lang="en-MY" dirty="0" smtClean="0"/>
              <a:t>Third stage </a:t>
            </a:r>
          </a:p>
          <a:p>
            <a:pPr algn="ctr"/>
            <a:r>
              <a:rPr lang="en-MY" dirty="0" smtClean="0"/>
              <a:t>2017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954018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457200" y="533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300" b="1" dirty="0">
                <a:solidFill>
                  <a:schemeClr val="tx2"/>
                </a:solidFill>
                <a:latin typeface="Tahoma" pitchFamily="34" charset="0"/>
              </a:rPr>
              <a:t>Semi-custom Technology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7772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b="0" dirty="0"/>
              <a:t> </a:t>
            </a:r>
            <a:r>
              <a:rPr lang="en-US" sz="2400" dirty="0">
                <a:latin typeface="Times New Roman" pitchFamily="18" charset="0"/>
                <a:cs typeface="+mn-cs"/>
              </a:rPr>
              <a:t>Semi-custom designs provide sub-optimal implementations, i.e. power consumption can be modest compared to full-custom and execution speeds are lower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Non-expensive compared to full-custom as cost of mask design can be amortized over large volumes for production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Designs can be altered after fabrication, i.e. re-programmed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Design times can be less as standard cell and gate arrays are pre-defined components that can be easily incorporated, 9-12 months 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The trade-off of performance to obtain increased flexibility and lower costs has seen the creation of programmable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10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z="4600" dirty="0" smtClean="0"/>
              <a:t>Shannon's Expansion Theorem</a:t>
            </a:r>
            <a:endParaRPr lang="ar-IQ" sz="4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11</a:t>
            </a:fld>
            <a:endParaRPr lang="ar-IQ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642910" y="1847940"/>
          <a:ext cx="8315352" cy="652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6" name="Equation" r:id="rId3" imgW="3593880" imgH="241200" progId="Equation.3">
                  <p:embed/>
                </p:oleObj>
              </mc:Choice>
              <mc:Fallback>
                <p:oleObj name="Equation" r:id="rId3" imgW="35938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847940"/>
                        <a:ext cx="8315352" cy="652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574682" y="3635919"/>
          <a:ext cx="8497912" cy="57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7" name="Equation" r:id="rId5" imgW="3784320" imgH="241200" progId="Equation.3">
                  <p:embed/>
                </p:oleObj>
              </mc:Choice>
              <mc:Fallback>
                <p:oleObj name="Equation" r:id="rId5" imgW="37843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82" y="3635919"/>
                        <a:ext cx="8497912" cy="578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5786" y="1428736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B0F0"/>
                </a:solidFill>
              </a:rPr>
              <a:t>T11a:</a:t>
            </a:r>
            <a:endParaRPr lang="ar-IQ" sz="32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05966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B0F0"/>
                </a:solidFill>
              </a:rPr>
              <a:t>T11b:</a:t>
            </a:r>
            <a:endParaRPr lang="ar-IQ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sz="4400" dirty="0" smtClean="0"/>
              <a:t>Shannon's Expansion Theorem</a:t>
            </a:r>
            <a:endParaRPr lang="ar-IQ" sz="4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12</a:t>
            </a:fld>
            <a:endParaRPr lang="ar-IQ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714375" y="2071678"/>
          <a:ext cx="78152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6" name="Equation" r:id="rId3" imgW="3377880" imgH="241200" progId="Equation.3">
                  <p:embed/>
                </p:oleObj>
              </mc:Choice>
              <mc:Fallback>
                <p:oleObj name="Equation" r:id="rId3" imgW="33778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71678"/>
                        <a:ext cx="78152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714348" y="2736849"/>
          <a:ext cx="77565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7" name="Equation" r:id="rId5" imgW="3352680" imgH="203040" progId="Equation.3">
                  <p:embed/>
                </p:oleObj>
              </mc:Choice>
              <mc:Fallback>
                <p:oleObj name="Equation" r:id="rId5" imgW="33526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736849"/>
                        <a:ext cx="77565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714375" y="3336915"/>
          <a:ext cx="44942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8" name="Equation" r:id="rId7" imgW="1942920" imgH="203040" progId="Equation.3">
                  <p:embed/>
                </p:oleObj>
              </mc:Choice>
              <mc:Fallback>
                <p:oleObj name="Equation" r:id="rId7" imgW="19429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336915"/>
                        <a:ext cx="44942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773113" y="4572000"/>
          <a:ext cx="76977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9" name="Equation" r:id="rId9" imgW="3327120" imgH="241200" progId="Equation.3">
                  <p:embed/>
                </p:oleObj>
              </mc:Choice>
              <mc:Fallback>
                <p:oleObj name="Equation" r:id="rId9" imgW="33271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4572000"/>
                        <a:ext cx="76977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714375" y="5265745"/>
          <a:ext cx="77565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60" name="Equation" r:id="rId11" imgW="3352680" imgH="203040" progId="Equation.3">
                  <p:embed/>
                </p:oleObj>
              </mc:Choice>
              <mc:Fallback>
                <p:oleObj name="Equation" r:id="rId11" imgW="3352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265745"/>
                        <a:ext cx="77565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742950" y="5837238"/>
          <a:ext cx="44354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61" name="Equation" r:id="rId13" imgW="1917360" imgH="203040" progId="Equation.3">
                  <p:embed/>
                </p:oleObj>
              </mc:Choice>
              <mc:Fallback>
                <p:oleObj name="Equation" r:id="rId13" imgW="19173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5837238"/>
                        <a:ext cx="44354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7224" y="1571612"/>
            <a:ext cx="335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F0"/>
                </a:solidFill>
              </a:rPr>
              <a:t>Let  X1=0 in T11a</a:t>
            </a:r>
            <a:endParaRPr lang="ar-IQ" sz="2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4131238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F0"/>
                </a:solidFill>
              </a:rPr>
              <a:t>Let  X1=1 in T11a</a:t>
            </a:r>
            <a:endParaRPr lang="ar-IQ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US" sz="4400" dirty="0" smtClean="0"/>
              <a:t>Shannon's Expansion Theorem</a:t>
            </a:r>
            <a:endParaRPr lang="ar-IQ" sz="4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13</a:t>
            </a:fld>
            <a:endParaRPr lang="ar-IQ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90500" y="1906585"/>
          <a:ext cx="87931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1" name="Equation" r:id="rId3" imgW="4483080" imgH="507960" progId="Equation.3">
                  <p:embed/>
                </p:oleObj>
              </mc:Choice>
              <mc:Fallback>
                <p:oleObj name="Equation" r:id="rId3" imgW="44830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906585"/>
                        <a:ext cx="87931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481013" y="3160714"/>
          <a:ext cx="84947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2" name="Equation" r:id="rId5" imgW="4330440" imgH="241200" progId="Equation.3">
                  <p:embed/>
                </p:oleObj>
              </mc:Choice>
              <mc:Fallback>
                <p:oleObj name="Equation" r:id="rId5" imgW="43304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3160714"/>
                        <a:ext cx="84947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500034" y="3832222"/>
          <a:ext cx="59785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3" name="Equation" r:id="rId7" imgW="3047760" imgH="215640" progId="Equation.3">
                  <p:embed/>
                </p:oleObj>
              </mc:Choice>
              <mc:Fallback>
                <p:oleObj name="Equation" r:id="rId7" imgW="30477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832222"/>
                        <a:ext cx="59785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2071670" y="4448190"/>
          <a:ext cx="14938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4" name="Equation" r:id="rId9" imgW="761760" imgH="457200" progId="Equation.3">
                  <p:embed/>
                </p:oleObj>
              </mc:Choice>
              <mc:Fallback>
                <p:oleObj name="Equation" r:id="rId9" imgW="76176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448190"/>
                        <a:ext cx="1493837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929058" y="4786322"/>
          <a:ext cx="30622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5" name="Equation" r:id="rId11" imgW="1562040" imgH="228600" progId="Equation.3">
                  <p:embed/>
                </p:oleObj>
              </mc:Choice>
              <mc:Fallback>
                <p:oleObj name="Equation" r:id="rId11" imgW="15620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786322"/>
                        <a:ext cx="3062287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47742"/>
          </a:xfrm>
        </p:spPr>
        <p:txBody>
          <a:bodyPr/>
          <a:lstStyle/>
          <a:p>
            <a:r>
              <a:rPr lang="en-US" sz="4000" dirty="0" smtClean="0"/>
              <a:t>Example 7-1/p333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67302"/>
          </a:xfrm>
        </p:spPr>
        <p:txBody>
          <a:bodyPr/>
          <a:lstStyle/>
          <a:p>
            <a:pPr algn="l" rtl="0"/>
            <a:r>
              <a:rPr lang="en-US" dirty="0" smtClean="0"/>
              <a:t>Design a circuit using MUX to implement the following function by applying </a:t>
            </a:r>
            <a:r>
              <a:rPr lang="en-US" sz="2800" dirty="0" smtClean="0"/>
              <a:t>Shannon's Expansion Theorem T11a with respect to A and B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Solution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14</a:t>
            </a:fld>
            <a:endParaRPr lang="ar-IQ"/>
          </a:p>
        </p:txBody>
      </p:sp>
      <p:graphicFrame>
        <p:nvGraphicFramePr>
          <p:cNvPr id="119810" name="Object 41"/>
          <p:cNvGraphicFramePr>
            <a:graphicFrameLocks noChangeAspect="1"/>
          </p:cNvGraphicFramePr>
          <p:nvPr/>
        </p:nvGraphicFramePr>
        <p:xfrm>
          <a:off x="857224" y="2500306"/>
          <a:ext cx="25749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2" name="Equation" r:id="rId3" imgW="1282680" imgH="241200" progId="Equation.3">
                  <p:embed/>
                </p:oleObj>
              </mc:Choice>
              <mc:Fallback>
                <p:oleObj name="Equation" r:id="rId3" imgW="1282680" imgH="2412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500306"/>
                        <a:ext cx="257492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1"/>
          <p:cNvGraphicFramePr>
            <a:graphicFrameLocks noChangeAspect="1"/>
          </p:cNvGraphicFramePr>
          <p:nvPr/>
        </p:nvGraphicFramePr>
        <p:xfrm>
          <a:off x="982674" y="3409957"/>
          <a:ext cx="53038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3" name="Equation" r:id="rId5" imgW="2641320" imgH="507960" progId="Equation.3">
                  <p:embed/>
                </p:oleObj>
              </mc:Choice>
              <mc:Fallback>
                <p:oleObj name="Equation" r:id="rId5" imgW="264132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74" y="3409957"/>
                        <a:ext cx="5303838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41"/>
          <p:cNvGraphicFramePr>
            <a:graphicFrameLocks noChangeAspect="1"/>
          </p:cNvGraphicFramePr>
          <p:nvPr/>
        </p:nvGraphicFramePr>
        <p:xfrm>
          <a:off x="895350" y="4516448"/>
          <a:ext cx="2752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4" name="Equation" r:id="rId7" imgW="1371600" imgH="241200" progId="Equation.3">
                  <p:embed/>
                </p:oleObj>
              </mc:Choice>
              <mc:Fallback>
                <p:oleObj name="Equation" r:id="rId7" imgW="13716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516448"/>
                        <a:ext cx="27527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41"/>
          <p:cNvGraphicFramePr>
            <a:graphicFrameLocks noChangeAspect="1"/>
          </p:cNvGraphicFramePr>
          <p:nvPr/>
        </p:nvGraphicFramePr>
        <p:xfrm>
          <a:off x="895350" y="5016500"/>
          <a:ext cx="2778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5" name="Equation" r:id="rId9" imgW="1384200" imgH="241200" progId="Equation.3">
                  <p:embed/>
                </p:oleObj>
              </mc:Choice>
              <mc:Fallback>
                <p:oleObj name="Equation" r:id="rId9" imgW="1384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5016500"/>
                        <a:ext cx="27781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41"/>
          <p:cNvGraphicFramePr>
            <a:graphicFrameLocks noChangeAspect="1"/>
          </p:cNvGraphicFramePr>
          <p:nvPr/>
        </p:nvGraphicFramePr>
        <p:xfrm>
          <a:off x="895350" y="5588000"/>
          <a:ext cx="26273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6" name="Equation" r:id="rId11" imgW="1307880" imgH="241200" progId="Equation.3">
                  <p:embed/>
                </p:oleObj>
              </mc:Choice>
              <mc:Fallback>
                <p:oleObj name="Equation" r:id="rId11" imgW="13078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5588000"/>
                        <a:ext cx="262731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41"/>
          <p:cNvGraphicFramePr>
            <a:graphicFrameLocks noChangeAspect="1"/>
          </p:cNvGraphicFramePr>
          <p:nvPr/>
        </p:nvGraphicFramePr>
        <p:xfrm>
          <a:off x="895350" y="6159500"/>
          <a:ext cx="26003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7" name="Equation" r:id="rId13" imgW="1295280" imgH="241200" progId="Equation.3">
                  <p:embed/>
                </p:oleObj>
              </mc:Choice>
              <mc:Fallback>
                <p:oleObj name="Equation" r:id="rId13" imgW="12952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6159500"/>
                        <a:ext cx="26003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37558"/>
              </p:ext>
            </p:extLst>
          </p:nvPr>
        </p:nvGraphicFramePr>
        <p:xfrm>
          <a:off x="5357818" y="4433911"/>
          <a:ext cx="3471862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8" name="Picture" r:id="rId15" imgW="2082960" imgH="1459800" progId="Word.Picture.8">
                  <p:embed/>
                </p:oleObj>
              </mc:Choice>
              <mc:Fallback>
                <p:oleObj name="Picture" r:id="rId15" imgW="2082960" imgH="145980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433911"/>
                        <a:ext cx="3471862" cy="242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rtl="0"/>
            <a:r>
              <a:rPr lang="en-US" sz="4400" b="1" dirty="0" smtClean="0">
                <a:latin typeface="Times New Roman" pitchFamily="18" charset="0"/>
              </a:rPr>
              <a:t>Analyzing a Multiplexer Design</a:t>
            </a:r>
            <a:endParaRPr lang="ar-IQ" sz="4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15</a:t>
            </a:fld>
            <a:endParaRPr lang="ar-IQ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5743608" y="2643182"/>
          <a:ext cx="3471862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8" name="Picture" r:id="rId3" imgW="2082960" imgH="1459800" progId="Word.Picture.8">
                  <p:embed/>
                </p:oleObj>
              </mc:Choice>
              <mc:Fallback>
                <p:oleObj name="Picture" r:id="rId3" imgW="2082960" imgH="145980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608" y="2643182"/>
                        <a:ext cx="3471862" cy="242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330322" y="1357298"/>
          <a:ext cx="28130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9" name="Equation" r:id="rId5" imgW="1434960" imgH="457200" progId="Equation.3">
                  <p:embed/>
                </p:oleObj>
              </mc:Choice>
              <mc:Fallback>
                <p:oleObj name="Equation" r:id="rId5" imgW="14349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2" y="1357298"/>
                        <a:ext cx="28130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5026047" y="1643043"/>
          <a:ext cx="26892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0" name="Equation" r:id="rId7" imgW="1371600" imgH="228600" progId="Equation.3">
                  <p:embed/>
                </p:oleObj>
              </mc:Choice>
              <mc:Fallback>
                <p:oleObj name="Equation" r:id="rId7" imgW="13716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47" y="1643043"/>
                        <a:ext cx="26892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-571536" y="2519445"/>
          <a:ext cx="5786478" cy="48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1" name="Equation" r:id="rId9" imgW="3047760" imgH="215640" progId="Equation.3">
                  <p:embed/>
                </p:oleObj>
              </mc:Choice>
              <mc:Fallback>
                <p:oleObj name="Equation" r:id="rId9" imgW="30477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36" y="2519445"/>
                        <a:ext cx="5786478" cy="480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-571536" y="3105537"/>
          <a:ext cx="5328599" cy="53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2" name="Equation" r:id="rId11" imgW="2806560" imgH="241200" progId="Equation.3">
                  <p:embed/>
                </p:oleObj>
              </mc:Choice>
              <mc:Fallback>
                <p:oleObj name="Equation" r:id="rId11" imgW="28065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36" y="3105537"/>
                        <a:ext cx="5328599" cy="53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886664" y="3796889"/>
          <a:ext cx="3899650" cy="41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3" name="Equation" r:id="rId13" imgW="2006280" imgH="215640" progId="Equation.3">
                  <p:embed/>
                </p:oleObj>
              </mc:Choice>
              <mc:Fallback>
                <p:oleObj name="Equation" r:id="rId13" imgW="20062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64" y="3796889"/>
                        <a:ext cx="3899650" cy="417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886664" y="4462100"/>
          <a:ext cx="3727561" cy="46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4" name="Equation" r:id="rId15" imgW="1917360" imgH="241200" progId="Equation.3">
                  <p:embed/>
                </p:oleObj>
              </mc:Choice>
              <mc:Fallback>
                <p:oleObj name="Equation" r:id="rId15" imgW="191736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64" y="4462100"/>
                        <a:ext cx="3727561" cy="467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4" name="Object 12"/>
          <p:cNvGraphicFramePr>
            <a:graphicFrameLocks noChangeAspect="1"/>
          </p:cNvGraphicFramePr>
          <p:nvPr/>
        </p:nvGraphicFramePr>
        <p:xfrm>
          <a:off x="-571536" y="5062553"/>
          <a:ext cx="37385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5" name="Equation" r:id="rId17" imgW="1968480" imgH="228600" progId="Equation.3">
                  <p:embed/>
                </p:oleObj>
              </mc:Choice>
              <mc:Fallback>
                <p:oleObj name="Equation" r:id="rId17" imgW="19684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36" y="5062553"/>
                        <a:ext cx="373856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5" name="Object 13"/>
          <p:cNvGraphicFramePr>
            <a:graphicFrameLocks noChangeAspect="1"/>
          </p:cNvGraphicFramePr>
          <p:nvPr/>
        </p:nvGraphicFramePr>
        <p:xfrm>
          <a:off x="808025" y="5719782"/>
          <a:ext cx="19780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6" name="Equation" r:id="rId19" imgW="1041120" imgH="253800" progId="Equation.3">
                  <p:embed/>
                </p:oleObj>
              </mc:Choice>
              <mc:Fallback>
                <p:oleObj name="Equation" r:id="rId19" imgW="1041120" imgH="253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25" y="5719782"/>
                        <a:ext cx="19780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1714488"/>
            <a:ext cx="7929618" cy="207170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Tahoma" pitchFamily="34" charset="0"/>
              </a:rPr>
              <a:t>Programmable Logic Devices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latin typeface="Tahoma" pitchFamily="34" charset="0"/>
              </a:rPr>
              <a:t>(PLD)</a:t>
            </a:r>
          </a:p>
          <a:p>
            <a:pPr algn="ctr"/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16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2928938" y="785801"/>
            <a:ext cx="3357563" cy="1285877"/>
            <a:chOff x="1845" y="781"/>
            <a:chExt cx="2115" cy="810"/>
          </a:xfrm>
          <a:solidFill>
            <a:schemeClr val="accent1"/>
          </a:solidFill>
        </p:grpSpPr>
        <p:sp>
          <p:nvSpPr>
            <p:cNvPr id="6" name="Line 140"/>
            <p:cNvSpPr>
              <a:spLocks noChangeShapeType="1"/>
            </p:cNvSpPr>
            <p:nvPr/>
          </p:nvSpPr>
          <p:spPr bwMode="auto">
            <a:xfrm flipH="1">
              <a:off x="1845" y="1096"/>
              <a:ext cx="864" cy="495"/>
            </a:xfrm>
            <a:prstGeom prst="line">
              <a:avLst/>
            </a:prstGeom>
            <a:grpFill/>
            <a:ln w="28575">
              <a:noFill/>
              <a:round/>
              <a:headEnd/>
              <a:tailEnd type="triangl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 algn="ctr" rtl="0"/>
              <a:endParaRPr lang="ar-IQ"/>
            </a:p>
          </p:txBody>
        </p:sp>
        <p:sp>
          <p:nvSpPr>
            <p:cNvPr id="7" name="Line 141"/>
            <p:cNvSpPr>
              <a:spLocks noChangeShapeType="1"/>
            </p:cNvSpPr>
            <p:nvPr/>
          </p:nvSpPr>
          <p:spPr bwMode="auto">
            <a:xfrm>
              <a:off x="3250" y="1093"/>
              <a:ext cx="710" cy="363"/>
            </a:xfrm>
            <a:prstGeom prst="line">
              <a:avLst/>
            </a:prstGeom>
            <a:grpFill/>
            <a:ln w="28575">
              <a:noFill/>
              <a:round/>
              <a:headEnd/>
              <a:tailEnd type="triangl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 algn="ctr" rtl="0"/>
              <a:endParaRPr lang="ar-IQ"/>
            </a:p>
          </p:txBody>
        </p:sp>
        <p:sp>
          <p:nvSpPr>
            <p:cNvPr id="9" name="Rectangle 143"/>
            <p:cNvSpPr>
              <a:spLocks noChangeArrowheads="1"/>
            </p:cNvSpPr>
            <p:nvPr/>
          </p:nvSpPr>
          <p:spPr bwMode="auto">
            <a:xfrm>
              <a:off x="2475" y="781"/>
              <a:ext cx="1033" cy="279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 algn="ctr" rtl="0"/>
              <a:r>
                <a:rPr lang="en-GB" dirty="0" smtClean="0"/>
                <a:t>PLD</a:t>
              </a:r>
              <a:endParaRPr lang="en-GB" dirty="0"/>
            </a:p>
          </p:txBody>
        </p:sp>
      </p:grpSp>
      <p:sp>
        <p:nvSpPr>
          <p:cNvPr id="12" name="Line 140"/>
          <p:cNvSpPr>
            <a:spLocks noChangeShapeType="1"/>
          </p:cNvSpPr>
          <p:nvPr/>
        </p:nvSpPr>
        <p:spPr bwMode="auto">
          <a:xfrm flipH="1">
            <a:off x="5856310" y="2285995"/>
            <a:ext cx="334963" cy="569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3" name="Line 141"/>
          <p:cNvSpPr>
            <a:spLocks noChangeShapeType="1"/>
          </p:cNvSpPr>
          <p:nvPr/>
        </p:nvSpPr>
        <p:spPr bwMode="auto">
          <a:xfrm>
            <a:off x="7050110" y="2281233"/>
            <a:ext cx="808038" cy="57626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grpSp>
        <p:nvGrpSpPr>
          <p:cNvPr id="14" name="Group 142"/>
          <p:cNvGrpSpPr>
            <a:grpSpLocks/>
          </p:cNvGrpSpPr>
          <p:nvPr/>
        </p:nvGrpSpPr>
        <p:grpSpPr bwMode="auto">
          <a:xfrm>
            <a:off x="5500710" y="1841495"/>
            <a:ext cx="2357438" cy="658813"/>
            <a:chOff x="2420" y="816"/>
            <a:chExt cx="1485" cy="415"/>
          </a:xfrm>
          <a:solidFill>
            <a:schemeClr val="accent1"/>
          </a:solidFill>
        </p:grpSpPr>
        <p:sp>
          <p:nvSpPr>
            <p:cNvPr id="15" name="Rectangle 143"/>
            <p:cNvSpPr>
              <a:spLocks noChangeArrowheads="1"/>
            </p:cNvSpPr>
            <p:nvPr/>
          </p:nvSpPr>
          <p:spPr bwMode="auto">
            <a:xfrm>
              <a:off x="2420" y="816"/>
              <a:ext cx="1485" cy="415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16" name="Text Box 144"/>
            <p:cNvSpPr txBox="1">
              <a:spLocks noChangeArrowheads="1"/>
            </p:cNvSpPr>
            <p:nvPr/>
          </p:nvSpPr>
          <p:spPr bwMode="auto">
            <a:xfrm>
              <a:off x="2555" y="871"/>
              <a:ext cx="1260" cy="27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r>
                <a:rPr lang="en-US" sz="1400" b="1" dirty="0" smtClean="0"/>
                <a:t>HPLD</a:t>
              </a:r>
            </a:p>
            <a:p>
              <a:pPr algn="ctr" rtl="0"/>
              <a:r>
                <a:rPr lang="en-US" sz="1400" b="1" dirty="0" smtClean="0"/>
                <a:t>High Capacity PLD</a:t>
              </a:r>
            </a:p>
            <a:p>
              <a:pPr algn="ctr" rtl="0"/>
              <a:endParaRPr lang="en-US" sz="1400" b="1" dirty="0"/>
            </a:p>
          </p:txBody>
        </p:sp>
      </p:grpSp>
      <p:grpSp>
        <p:nvGrpSpPr>
          <p:cNvPr id="26" name="Group 142"/>
          <p:cNvGrpSpPr>
            <a:grpSpLocks/>
          </p:cNvGrpSpPr>
          <p:nvPr/>
        </p:nvGrpSpPr>
        <p:grpSpPr bwMode="auto">
          <a:xfrm>
            <a:off x="6838331" y="2905499"/>
            <a:ext cx="2019949" cy="952127"/>
            <a:chOff x="2555" y="816"/>
            <a:chExt cx="1033" cy="279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143"/>
            <p:cNvSpPr>
              <a:spLocks noChangeArrowheads="1"/>
            </p:cNvSpPr>
            <p:nvPr/>
          </p:nvSpPr>
          <p:spPr bwMode="auto">
            <a:xfrm>
              <a:off x="2555" y="816"/>
              <a:ext cx="1033" cy="279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2602" y="865"/>
              <a:ext cx="986" cy="20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400" b="1" dirty="0" smtClean="0"/>
                <a:t>FPGA</a:t>
              </a:r>
            </a:p>
            <a:p>
              <a:pPr algn="ctr" rtl="0"/>
              <a:r>
                <a:rPr lang="en-US" sz="1400" b="1" dirty="0" smtClean="0"/>
                <a:t>Field Programmable Logic Devices</a:t>
              </a:r>
            </a:p>
            <a:p>
              <a:pPr algn="ctr" rtl="0"/>
              <a:endParaRPr lang="en-US" sz="1400" b="1" dirty="0"/>
            </a:p>
          </p:txBody>
        </p:sp>
      </p:grpSp>
      <p:sp>
        <p:nvSpPr>
          <p:cNvPr id="18" name="Line 140"/>
          <p:cNvSpPr>
            <a:spLocks noChangeShapeType="1"/>
          </p:cNvSpPr>
          <p:nvPr/>
        </p:nvSpPr>
        <p:spPr bwMode="auto">
          <a:xfrm flipH="1">
            <a:off x="857224" y="2455864"/>
            <a:ext cx="1447801" cy="154464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9" name="Line 141"/>
          <p:cNvSpPr>
            <a:spLocks noChangeShapeType="1"/>
          </p:cNvSpPr>
          <p:nvPr/>
        </p:nvSpPr>
        <p:spPr bwMode="auto">
          <a:xfrm>
            <a:off x="3163862" y="2451101"/>
            <a:ext cx="1622426" cy="154940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29" name="Line 140"/>
          <p:cNvSpPr>
            <a:spLocks noChangeShapeType="1"/>
          </p:cNvSpPr>
          <p:nvPr/>
        </p:nvSpPr>
        <p:spPr bwMode="auto">
          <a:xfrm>
            <a:off x="2665438" y="2442516"/>
            <a:ext cx="477802" cy="152595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grpSp>
        <p:nvGrpSpPr>
          <p:cNvPr id="30" name="Group 142"/>
          <p:cNvGrpSpPr>
            <a:grpSpLocks/>
          </p:cNvGrpSpPr>
          <p:nvPr/>
        </p:nvGrpSpPr>
        <p:grpSpPr bwMode="auto">
          <a:xfrm>
            <a:off x="4650111" y="2873650"/>
            <a:ext cx="1909214" cy="698227"/>
            <a:chOff x="2555" y="816"/>
            <a:chExt cx="1033" cy="279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angle 143"/>
            <p:cNvSpPr>
              <a:spLocks noChangeArrowheads="1"/>
            </p:cNvSpPr>
            <p:nvPr/>
          </p:nvSpPr>
          <p:spPr bwMode="auto">
            <a:xfrm>
              <a:off x="2555" y="816"/>
              <a:ext cx="1033" cy="279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32" name="Text Box 144"/>
            <p:cNvSpPr txBox="1">
              <a:spLocks noChangeArrowheads="1"/>
            </p:cNvSpPr>
            <p:nvPr/>
          </p:nvSpPr>
          <p:spPr bwMode="auto">
            <a:xfrm>
              <a:off x="2562" y="857"/>
              <a:ext cx="956" cy="20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400" b="1" dirty="0" smtClean="0"/>
                <a:t>CPLD</a:t>
              </a:r>
            </a:p>
            <a:p>
              <a:pPr algn="ctr" rtl="0"/>
              <a:r>
                <a:rPr lang="en-US" sz="1400" b="1" dirty="0" smtClean="0"/>
                <a:t>Complex PLD</a:t>
              </a:r>
            </a:p>
            <a:p>
              <a:pPr algn="ctr" rtl="0"/>
              <a:endParaRPr lang="en-US" sz="1400" b="1" dirty="0"/>
            </a:p>
          </p:txBody>
        </p:sp>
      </p:grpSp>
      <p:grpSp>
        <p:nvGrpSpPr>
          <p:cNvPr id="33" name="Group 142"/>
          <p:cNvGrpSpPr>
            <a:grpSpLocks/>
          </p:cNvGrpSpPr>
          <p:nvPr/>
        </p:nvGrpSpPr>
        <p:grpSpPr bwMode="auto">
          <a:xfrm>
            <a:off x="71405" y="4039141"/>
            <a:ext cx="1909214" cy="698227"/>
            <a:chOff x="2555" y="816"/>
            <a:chExt cx="1033" cy="279"/>
          </a:xfrm>
          <a:solidFill>
            <a:schemeClr val="accent1"/>
          </a:solidFill>
        </p:grpSpPr>
        <p:sp>
          <p:nvSpPr>
            <p:cNvPr id="34" name="Rectangle 143"/>
            <p:cNvSpPr>
              <a:spLocks noChangeArrowheads="1"/>
            </p:cNvSpPr>
            <p:nvPr/>
          </p:nvSpPr>
          <p:spPr bwMode="auto">
            <a:xfrm>
              <a:off x="2555" y="816"/>
              <a:ext cx="1033" cy="279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35" name="Text Box 144"/>
            <p:cNvSpPr txBox="1">
              <a:spLocks noChangeArrowheads="1"/>
            </p:cNvSpPr>
            <p:nvPr/>
          </p:nvSpPr>
          <p:spPr bwMode="auto">
            <a:xfrm>
              <a:off x="2562" y="857"/>
              <a:ext cx="998" cy="20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400" b="1" dirty="0" smtClean="0"/>
                <a:t>ROM</a:t>
              </a:r>
            </a:p>
            <a:p>
              <a:pPr algn="ctr" rtl="0"/>
              <a:r>
                <a:rPr lang="en-US" sz="1400" b="1" dirty="0" smtClean="0"/>
                <a:t>Read Only Memory</a:t>
              </a:r>
            </a:p>
            <a:p>
              <a:pPr algn="ctr" rtl="0"/>
              <a:endParaRPr lang="en-US" sz="1400" b="1" dirty="0"/>
            </a:p>
          </p:txBody>
        </p:sp>
      </p:grpSp>
      <p:grpSp>
        <p:nvGrpSpPr>
          <p:cNvPr id="36" name="Group 142"/>
          <p:cNvGrpSpPr>
            <a:grpSpLocks/>
          </p:cNvGrpSpPr>
          <p:nvPr/>
        </p:nvGrpSpPr>
        <p:grpSpPr bwMode="auto">
          <a:xfrm>
            <a:off x="4500561" y="4071942"/>
            <a:ext cx="2270629" cy="928694"/>
            <a:chOff x="2555" y="816"/>
            <a:chExt cx="1033" cy="279"/>
          </a:xfrm>
          <a:solidFill>
            <a:schemeClr val="accent1"/>
          </a:solidFill>
        </p:grpSpPr>
        <p:sp>
          <p:nvSpPr>
            <p:cNvPr id="37" name="Rectangle 143"/>
            <p:cNvSpPr>
              <a:spLocks noChangeArrowheads="1"/>
            </p:cNvSpPr>
            <p:nvPr/>
          </p:nvSpPr>
          <p:spPr bwMode="auto">
            <a:xfrm>
              <a:off x="2555" y="816"/>
              <a:ext cx="1033" cy="279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38" name="Text Box 144"/>
            <p:cNvSpPr txBox="1">
              <a:spLocks noChangeArrowheads="1"/>
            </p:cNvSpPr>
            <p:nvPr/>
          </p:nvSpPr>
          <p:spPr bwMode="auto">
            <a:xfrm>
              <a:off x="2620" y="857"/>
              <a:ext cx="943" cy="191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400" b="1" dirty="0" smtClean="0"/>
                <a:t>PAL/GAL</a:t>
              </a:r>
            </a:p>
            <a:p>
              <a:pPr algn="ctr" rtl="0"/>
              <a:r>
                <a:rPr lang="en-US" sz="1400" b="1" dirty="0" smtClean="0"/>
                <a:t>programmable array logic</a:t>
              </a:r>
              <a:endParaRPr lang="en-US" sz="1400" b="1" dirty="0"/>
            </a:p>
          </p:txBody>
        </p:sp>
      </p:grpSp>
      <p:grpSp>
        <p:nvGrpSpPr>
          <p:cNvPr id="40" name="Group 142"/>
          <p:cNvGrpSpPr>
            <a:grpSpLocks/>
          </p:cNvGrpSpPr>
          <p:nvPr/>
        </p:nvGrpSpPr>
        <p:grpSpPr bwMode="auto">
          <a:xfrm>
            <a:off x="2213952" y="3999148"/>
            <a:ext cx="2065844" cy="988610"/>
            <a:chOff x="2471" y="798"/>
            <a:chExt cx="1167" cy="297"/>
          </a:xfrm>
          <a:solidFill>
            <a:schemeClr val="accent1"/>
          </a:solidFill>
        </p:grpSpPr>
        <p:sp>
          <p:nvSpPr>
            <p:cNvPr id="41" name="Rectangle 143"/>
            <p:cNvSpPr>
              <a:spLocks noChangeArrowheads="1"/>
            </p:cNvSpPr>
            <p:nvPr/>
          </p:nvSpPr>
          <p:spPr bwMode="auto">
            <a:xfrm>
              <a:off x="2471" y="798"/>
              <a:ext cx="1167" cy="297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42" name="Text Box 144"/>
            <p:cNvSpPr txBox="1">
              <a:spLocks noChangeArrowheads="1"/>
            </p:cNvSpPr>
            <p:nvPr/>
          </p:nvSpPr>
          <p:spPr bwMode="auto">
            <a:xfrm>
              <a:off x="2479" y="820"/>
              <a:ext cx="1130" cy="254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400" b="1" dirty="0" smtClean="0"/>
                <a:t>PLA</a:t>
              </a:r>
            </a:p>
            <a:p>
              <a:pPr algn="ctr" rtl="0"/>
              <a:r>
                <a:rPr lang="en-US" sz="1400" b="1" dirty="0" smtClean="0"/>
                <a:t>Programmable logic array</a:t>
              </a:r>
              <a:endParaRPr lang="en-US" sz="1400" b="1" dirty="0"/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17</a:t>
            </a:fld>
            <a:endParaRPr lang="ar-IQ"/>
          </a:p>
        </p:txBody>
      </p:sp>
      <p:grpSp>
        <p:nvGrpSpPr>
          <p:cNvPr id="45" name="Group 44"/>
          <p:cNvGrpSpPr/>
          <p:nvPr/>
        </p:nvGrpSpPr>
        <p:grpSpPr>
          <a:xfrm>
            <a:off x="1571599" y="1214422"/>
            <a:ext cx="3071839" cy="1239854"/>
            <a:chOff x="1571599" y="1214422"/>
            <a:chExt cx="3071839" cy="1239854"/>
          </a:xfrm>
        </p:grpSpPr>
        <p:grpSp>
          <p:nvGrpSpPr>
            <p:cNvPr id="20" name="Group 142"/>
            <p:cNvGrpSpPr>
              <a:grpSpLocks/>
            </p:cNvGrpSpPr>
            <p:nvPr/>
          </p:nvGrpSpPr>
          <p:grpSpPr bwMode="auto">
            <a:xfrm>
              <a:off x="1571599" y="1857375"/>
              <a:ext cx="1925638" cy="596901"/>
              <a:chOff x="2393" y="719"/>
              <a:chExt cx="1213" cy="376"/>
            </a:xfrm>
            <a:solidFill>
              <a:schemeClr val="accent1"/>
            </a:solidFill>
          </p:grpSpPr>
          <p:sp>
            <p:nvSpPr>
              <p:cNvPr id="21" name="Rectangle 143"/>
              <p:cNvSpPr>
                <a:spLocks noChangeArrowheads="1"/>
              </p:cNvSpPr>
              <p:nvPr/>
            </p:nvSpPr>
            <p:spPr bwMode="auto">
              <a:xfrm>
                <a:off x="2393" y="719"/>
                <a:ext cx="1213" cy="376"/>
              </a:xfrm>
              <a:prstGeom prst="rect">
                <a:avLst/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ctr" rtl="0"/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 Box 144"/>
              <p:cNvSpPr txBox="1">
                <a:spLocks noChangeArrowheads="1"/>
              </p:cNvSpPr>
              <p:nvPr/>
            </p:nvSpPr>
            <p:spPr bwMode="auto">
              <a:xfrm>
                <a:off x="2485" y="764"/>
                <a:ext cx="1033" cy="298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US" sz="1400" b="1" dirty="0" smtClean="0"/>
                  <a:t>SPLD</a:t>
                </a:r>
              </a:p>
              <a:p>
                <a:pPr algn="ctr" rtl="0"/>
                <a:r>
                  <a:rPr lang="en-US" sz="1400" b="1" dirty="0" smtClean="0"/>
                  <a:t>Simple PLD</a:t>
                </a:r>
              </a:p>
              <a:p>
                <a:pPr algn="ctr" rtl="0"/>
                <a:endParaRPr lang="en-US" sz="1400" b="1" dirty="0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rot="10800000" flipV="1">
              <a:off x="3143242" y="1214422"/>
              <a:ext cx="1500196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>
            <a:off x="5000628" y="1214422"/>
            <a:ext cx="1321604" cy="627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80803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>
                <a:solidFill>
                  <a:schemeClr val="tx2"/>
                </a:solidFill>
                <a:latin typeface="Tahoma" pitchFamily="34" charset="0"/>
              </a:rPr>
              <a:t>Programmable Logic Devices – programmable technologies</a:t>
            </a:r>
            <a:endParaRPr lang="en-US" sz="3400" b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80597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GB" b="0" dirty="0" smtClean="0"/>
              <a:t> </a:t>
            </a:r>
            <a:r>
              <a:rPr lang="en-GB" sz="2400" dirty="0" smtClean="0">
                <a:latin typeface="Times New Roman" pitchFamily="18" charset="0"/>
                <a:cs typeface="+mn-cs"/>
              </a:rPr>
              <a:t>Programmable logic devices are available using several different programmable technologies:</a:t>
            </a:r>
          </a:p>
          <a:p>
            <a:pPr algn="l" rtl="0">
              <a:buFontTx/>
              <a:buChar char="•"/>
            </a:pPr>
            <a:endParaRPr lang="en-GB" sz="2400" dirty="0">
              <a:latin typeface="Times New Roman" pitchFamily="18" charset="0"/>
              <a:cs typeface="+mn-cs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+mn-cs"/>
              </a:rPr>
              <a:t> - fuse</a:t>
            </a:r>
          </a:p>
          <a:p>
            <a:pPr algn="l" rtl="0"/>
            <a:r>
              <a:rPr lang="en-GB" sz="2400" dirty="0">
                <a:latin typeface="Times New Roman" pitchFamily="18" charset="0"/>
                <a:cs typeface="+mn-cs"/>
              </a:rPr>
              <a:t> - anti-fuse</a:t>
            </a:r>
          </a:p>
          <a:p>
            <a:pPr algn="l" rtl="0"/>
            <a:r>
              <a:rPr lang="en-GB" sz="2400" dirty="0">
                <a:latin typeface="Times New Roman" pitchFamily="18" charset="0"/>
                <a:cs typeface="+mn-cs"/>
              </a:rPr>
              <a:t> - volatile</a:t>
            </a:r>
          </a:p>
          <a:p>
            <a:pPr algn="l" rtl="0"/>
            <a:r>
              <a:rPr lang="en-GB" sz="2400" dirty="0">
                <a:latin typeface="Times New Roman" pitchFamily="18" charset="0"/>
                <a:cs typeface="+mn-cs"/>
              </a:rPr>
              <a:t> - non-volatile</a:t>
            </a:r>
          </a:p>
          <a:p>
            <a:pPr algn="l" rtl="0"/>
            <a:r>
              <a:rPr lang="en-GB" sz="2400" dirty="0" smtClean="0">
                <a:latin typeface="Times New Roman" pitchFamily="18" charset="0"/>
                <a:cs typeface="+mn-cs"/>
              </a:rPr>
              <a:t> - switch</a:t>
            </a:r>
            <a:endParaRPr lang="en-GB" sz="2400" dirty="0">
              <a:latin typeface="Times New Roman" pitchFamily="18" charset="0"/>
              <a:cs typeface="+mn-cs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84213" y="3214688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GB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84213" y="357505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GB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684213" y="3935413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GB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684213" y="429577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GB"/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684213" y="465455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18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80736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dirty="0">
                <a:solidFill>
                  <a:schemeClr val="tx2"/>
                </a:solidFill>
                <a:latin typeface="Tahoma" pitchFamily="34" charset="0"/>
              </a:rPr>
              <a:t>Programmable Logic Devices - programmable technologies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5950" y="1763713"/>
            <a:ext cx="80597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+mn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+mn-cs"/>
              </a:rPr>
              <a:t>Fuse</a:t>
            </a:r>
            <a:r>
              <a:rPr lang="en-US" sz="2400" dirty="0" smtClean="0">
                <a:latin typeface="Times New Roman" pitchFamily="18" charset="0"/>
                <a:cs typeface="+mn-cs"/>
              </a:rPr>
              <a:t> - This is a two-terminal programmable element that is normally a low resistive element and is programmed or "blown" resulting in an open or high impedance.  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+mn-cs"/>
              </a:rPr>
              <a:t> </a:t>
            </a:r>
            <a:endParaRPr lang="en-GB" sz="2400" dirty="0" smtClean="0">
              <a:latin typeface="Times New Roman" pitchFamily="18" charset="0"/>
              <a:cs typeface="+mn-cs"/>
            </a:endParaRPr>
          </a:p>
          <a:p>
            <a:pPr algn="l" rtl="0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+mn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+mn-cs"/>
              </a:rPr>
              <a:t>Anti-fuse</a:t>
            </a:r>
            <a:r>
              <a:rPr lang="en-US" sz="2400" dirty="0" smtClean="0">
                <a:latin typeface="Times New Roman" pitchFamily="18" charset="0"/>
                <a:cs typeface="+mn-cs"/>
              </a:rPr>
              <a:t> - This is a two-terminal element that is normally a high resistive element and is programmed to a low impedance. </a:t>
            </a:r>
          </a:p>
          <a:p>
            <a:pPr algn="l" rtl="0">
              <a:buFontTx/>
              <a:buChar char="•"/>
            </a:pPr>
            <a:endParaRPr lang="en-GB" sz="2400" dirty="0" smtClean="0">
              <a:latin typeface="Times New Roman" pitchFamily="18" charset="0"/>
              <a:cs typeface="+mn-cs"/>
            </a:endParaRPr>
          </a:p>
          <a:p>
            <a:pPr algn="l" rtl="0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+mn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+mn-cs"/>
              </a:rPr>
              <a:t>Volatile memory </a:t>
            </a:r>
            <a:r>
              <a:rPr lang="en-US" sz="2400" dirty="0" smtClean="0">
                <a:latin typeface="Times New Roman" pitchFamily="18" charset="0"/>
                <a:cs typeface="+mn-cs"/>
              </a:rPr>
              <a:t>– (uses actual memory ) The memory elements lose their contents when power is removed from the device.  SRAM-based devices are volatile and require another device to store their configuration program.</a:t>
            </a:r>
          </a:p>
          <a:p>
            <a:pPr algn="l" rtl="0">
              <a:buFontTx/>
              <a:buChar char="•"/>
            </a:pPr>
            <a:endParaRPr lang="en-US" sz="24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19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2</a:t>
            </a:fld>
            <a:endParaRPr lang="ar-IQ"/>
          </a:p>
        </p:txBody>
      </p:sp>
      <p:sp>
        <p:nvSpPr>
          <p:cNvPr id="2" name="Rectangle 1"/>
          <p:cNvSpPr/>
          <p:nvPr/>
        </p:nvSpPr>
        <p:spPr>
          <a:xfrm>
            <a:off x="827584" y="145284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Chapter </a:t>
            </a:r>
            <a:r>
              <a:rPr lang="en-US" sz="3600" b="1" dirty="0" smtClean="0">
                <a:solidFill>
                  <a:schemeClr val="tx2"/>
                </a:solidFill>
              </a:rPr>
              <a:t>3</a:t>
            </a:r>
            <a:endParaRPr lang="ar-SA" sz="3600" b="1" dirty="0">
              <a:solidFill>
                <a:schemeClr val="tx2"/>
              </a:solidFill>
            </a:endParaRPr>
          </a:p>
          <a:p>
            <a:pPr lvl="0"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IMPLEMENTING LOGIC FUNCTIONS USING 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(MSI) AND PROGRAMMABLE DEVICES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457200" y="80803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dirty="0">
                <a:solidFill>
                  <a:schemeClr val="tx2"/>
                </a:solidFill>
                <a:latin typeface="Tahoma" pitchFamily="34" charset="0"/>
              </a:rPr>
              <a:t>Programmable Logic Devices - programmable technologies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651500" y="3895725"/>
            <a:ext cx="309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/>
              <a:t>Fuse links</a:t>
            </a:r>
            <a:endParaRPr lang="en-US" b="0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70413" y="1735138"/>
          <a:ext cx="4322762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1" name="Visio" r:id="rId4" imgW="3723208" imgH="1997735" progId="">
                  <p:embed/>
                </p:oleObj>
              </mc:Choice>
              <mc:Fallback>
                <p:oleObj name="Visio" r:id="rId4" imgW="3723208" imgH="199773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1735138"/>
                        <a:ext cx="4322762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23850" y="1879600"/>
          <a:ext cx="4103688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2" name="Visio" r:id="rId6" imgW="3723208" imgH="1997735" progId="">
                  <p:embed/>
                </p:oleObj>
              </mc:Choice>
              <mc:Fallback>
                <p:oleObj name="Visio" r:id="rId6" imgW="3723208" imgH="199773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79600"/>
                        <a:ext cx="4103688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323850" y="4184650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Anti-fuse links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580063" y="5157788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/>
              <a:t>Volatile memory – SRAM programmable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33241"/>
              </p:ext>
            </p:extLst>
          </p:nvPr>
        </p:nvGraphicFramePr>
        <p:xfrm>
          <a:off x="2627313" y="4724400"/>
          <a:ext cx="2881312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3" name="Visio" r:id="rId8" imgW="1291937" imgH="720453" progId="Visio.Drawing.11">
                  <p:embed/>
                </p:oleObj>
              </mc:Choice>
              <mc:Fallback>
                <p:oleObj name="Visio" r:id="rId8" imgW="1291937" imgH="720453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724400"/>
                        <a:ext cx="2881312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20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458200" cy="28479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21</a:t>
            </a:fld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500034" y="500042"/>
            <a:ext cx="5820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</a:rPr>
              <a:t>programmable technologies</a:t>
            </a:r>
            <a:endParaRPr lang="en-US" sz="36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80803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>
                <a:solidFill>
                  <a:schemeClr val="tx2"/>
                </a:solidFill>
                <a:latin typeface="Tahoma" pitchFamily="34" charset="0"/>
              </a:rPr>
              <a:t>Programmable Logic Devices - programmable elements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15950" y="1768475"/>
            <a:ext cx="80597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+mn-cs"/>
              </a:rPr>
              <a:t>Non-volatile memory </a:t>
            </a:r>
            <a:r>
              <a:rPr lang="en-US" sz="2400" dirty="0" smtClean="0">
                <a:latin typeface="Times New Roman" pitchFamily="18" charset="0"/>
                <a:cs typeface="+mn-cs"/>
              </a:rPr>
              <a:t>- The memory elements keep their contents when power is removed from the device, e.g. Flash, EEPROM, EPROM  </a:t>
            </a:r>
          </a:p>
          <a:p>
            <a:pPr algn="l" rtl="0"/>
            <a:endParaRPr lang="en-US" sz="2400" dirty="0" smtClean="0">
              <a:latin typeface="Times New Roman" pitchFamily="18" charset="0"/>
              <a:cs typeface="+mn-cs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+mn-cs"/>
              </a:rPr>
              <a:t> -  The memory element may be one-time programmable or re-programmable.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+mn-cs"/>
              </a:rPr>
              <a:t> -  Programmable devices can be both non-volatile and re-programmable.</a:t>
            </a:r>
          </a:p>
          <a:p>
            <a:pPr algn="l" rtl="0"/>
            <a:endParaRPr lang="en-GB" sz="2400" dirty="0" smtClean="0">
              <a:latin typeface="Times New Roman" pitchFamily="18" charset="0"/>
              <a:cs typeface="+mn-cs"/>
            </a:endParaRPr>
          </a:p>
          <a:p>
            <a:pPr algn="l" rtl="0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+mn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+mn-cs"/>
              </a:rPr>
              <a:t>Switch</a:t>
            </a:r>
            <a:r>
              <a:rPr lang="en-US" sz="2400" dirty="0" smtClean="0">
                <a:latin typeface="Times New Roman" pitchFamily="18" charset="0"/>
                <a:cs typeface="+mn-cs"/>
              </a:rPr>
              <a:t> - This device consists of a memory element (either volatile or non-volatile) which controls a switch. Volatile SRAM-based memory elements</a:t>
            </a:r>
            <a:r>
              <a:rPr lang="en-GB" sz="2400" dirty="0" smtClean="0">
                <a:latin typeface="Times New Roman" pitchFamily="18" charset="0"/>
                <a:cs typeface="+mn-cs"/>
              </a:rPr>
              <a:t> are commonly used today.</a:t>
            </a:r>
            <a:endParaRPr lang="en-US" sz="2400" dirty="0" smtClean="0">
              <a:latin typeface="Times New Roman" pitchFamily="18" charset="0"/>
              <a:cs typeface="+mn-cs"/>
            </a:endParaRPr>
          </a:p>
          <a:p>
            <a:pPr algn="l" rtl="0"/>
            <a:endParaRPr lang="en-US" b="0" dirty="0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55650" y="3430588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755650" y="41497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22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23</a:t>
            </a:fld>
            <a:endParaRPr lang="ar-IQ"/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6029854" cy="369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642918"/>
            <a:ext cx="519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ahoma" pitchFamily="34" charset="0"/>
              </a:rPr>
              <a:t>programmable technologies</a:t>
            </a:r>
            <a:endParaRPr lang="en-US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80803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ahoma" pitchFamily="34" charset="0"/>
              </a:rPr>
              <a:t>Classifying Devices</a:t>
            </a:r>
            <a:endParaRPr lang="en-US" sz="4000" b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5950" y="1557338"/>
            <a:ext cx="80597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GB" b="0" dirty="0"/>
              <a:t> </a:t>
            </a:r>
            <a:r>
              <a:rPr lang="en-GB" sz="2400" dirty="0" smtClean="0">
                <a:latin typeface="Times New Roman" pitchFamily="18" charset="0"/>
                <a:cs typeface="+mn-cs"/>
              </a:rPr>
              <a:t>Device can be classed based on their level of programmability</a:t>
            </a:r>
          </a:p>
          <a:p>
            <a:pPr algn="l" rtl="0">
              <a:buFontTx/>
              <a:buChar char="•"/>
            </a:pPr>
            <a:endParaRPr lang="en-GB" sz="2400" dirty="0" smtClean="0">
              <a:latin typeface="Times New Roman" pitchFamily="18" charset="0"/>
              <a:cs typeface="+mn-cs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+mn-cs"/>
              </a:rPr>
              <a:t>-  One Time Programmable</a:t>
            </a:r>
            <a:r>
              <a:rPr lang="en-GB" sz="2400" dirty="0" smtClean="0">
                <a:latin typeface="Times New Roman" pitchFamily="18" charset="0"/>
                <a:cs typeface="+mn-cs"/>
              </a:rPr>
              <a:t>: </a:t>
            </a:r>
            <a:r>
              <a:rPr lang="en-US" sz="2400" dirty="0" smtClean="0">
                <a:latin typeface="Times New Roman" pitchFamily="18" charset="0"/>
                <a:cs typeface="+mn-cs"/>
              </a:rPr>
              <a:t>devices can be programmed only once; it's contents can not be changed. While typically these devices are fuse or anti-fuse based, they can also be low-cost EPROM devices. </a:t>
            </a:r>
            <a:endParaRPr lang="en-GB" sz="2400" dirty="0" smtClean="0">
              <a:latin typeface="Times New Roman" pitchFamily="18" charset="0"/>
              <a:cs typeface="+mn-cs"/>
            </a:endParaRPr>
          </a:p>
          <a:p>
            <a:pPr algn="l" rtl="0"/>
            <a:r>
              <a:rPr lang="en-GB" sz="2400" dirty="0" smtClean="0">
                <a:latin typeface="Times New Roman" pitchFamily="18" charset="0"/>
                <a:cs typeface="+mn-cs"/>
              </a:rPr>
              <a:t>-  Re-programmable: These devices can have their configuration loaded more than once. SRAM-based and Flash-based devices may be reloaded without restriction. 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84213" y="249237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23528" y="42926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24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zh-TW" b="1" dirty="0">
                <a:ea typeface="新細明體" pitchFamily="18" charset="-120"/>
              </a:rPr>
              <a:t>Advantages of using PLDs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609600" indent="-609600" algn="l" rtl="0">
              <a:lnSpc>
                <a:spcPct val="80000"/>
              </a:lnSpc>
              <a:buSzPct val="130000"/>
            </a:pPr>
            <a:r>
              <a:rPr lang="en-US" altLang="zh-TW" sz="2800" dirty="0">
                <a:ea typeface="新細明體" pitchFamily="18" charset="-120"/>
              </a:rPr>
              <a:t>less board space.</a:t>
            </a:r>
          </a:p>
          <a:p>
            <a:pPr marL="609600" indent="-609600" algn="l" rtl="0">
              <a:lnSpc>
                <a:spcPct val="80000"/>
              </a:lnSpc>
              <a:buSzPct val="130000"/>
            </a:pPr>
            <a:r>
              <a:rPr lang="en-US" altLang="zh-TW" sz="2800" dirty="0">
                <a:ea typeface="新細明體" pitchFamily="18" charset="-120"/>
              </a:rPr>
              <a:t>fewer printed circuit boards.</a:t>
            </a:r>
          </a:p>
          <a:p>
            <a:pPr marL="609600" indent="-609600" algn="l" rtl="0">
              <a:lnSpc>
                <a:spcPct val="80000"/>
              </a:lnSpc>
              <a:buSzPct val="130000"/>
            </a:pPr>
            <a:r>
              <a:rPr lang="en-US" altLang="zh-TW" sz="2800" dirty="0">
                <a:ea typeface="新細明體" pitchFamily="18" charset="-120"/>
              </a:rPr>
              <a:t>smaller enclosures.</a:t>
            </a:r>
          </a:p>
          <a:p>
            <a:pPr marL="609600" indent="-609600" algn="l" rtl="0">
              <a:lnSpc>
                <a:spcPct val="80000"/>
              </a:lnSpc>
              <a:buSzPct val="130000"/>
            </a:pPr>
            <a:r>
              <a:rPr lang="en-US" altLang="zh-TW" sz="2800" dirty="0">
                <a:ea typeface="新細明體" pitchFamily="18" charset="-120"/>
              </a:rPr>
              <a:t>lower power requirements (i.e., smaller power supplies).</a:t>
            </a:r>
          </a:p>
          <a:p>
            <a:pPr marL="609600" indent="-609600" algn="l" rtl="0">
              <a:lnSpc>
                <a:spcPct val="80000"/>
              </a:lnSpc>
              <a:buSzPct val="130000"/>
            </a:pPr>
            <a:r>
              <a:rPr lang="en-US" altLang="zh-TW" sz="2800" dirty="0">
                <a:ea typeface="新細明體" pitchFamily="18" charset="-120"/>
              </a:rPr>
              <a:t>faster and less costly assembly processes.</a:t>
            </a:r>
          </a:p>
          <a:p>
            <a:pPr marL="609600" indent="-609600" algn="l" rtl="0">
              <a:lnSpc>
                <a:spcPct val="80000"/>
              </a:lnSpc>
              <a:buSzPct val="130000"/>
            </a:pPr>
            <a:r>
              <a:rPr lang="en-US" altLang="zh-TW" sz="2800" dirty="0">
                <a:ea typeface="新細明體" pitchFamily="18" charset="-120"/>
              </a:rPr>
              <a:t>higher reliability (fewer ICs and circuit connections </a:t>
            </a:r>
            <a:r>
              <a:rPr lang="en-US" altLang="zh-TW" sz="2800" dirty="0" smtClean="0">
                <a:ea typeface="新細明體" pitchFamily="18" charset="-120"/>
              </a:rPr>
              <a:t>&amp; </a:t>
            </a:r>
            <a:r>
              <a:rPr lang="en-US" altLang="zh-TW" sz="2800" dirty="0">
                <a:ea typeface="新細明體" pitchFamily="18" charset="-120"/>
              </a:rPr>
              <a:t>easier troubleshooting).</a:t>
            </a:r>
          </a:p>
          <a:p>
            <a:pPr marL="609600" indent="-609600" algn="l" rtl="0">
              <a:lnSpc>
                <a:spcPct val="80000"/>
              </a:lnSpc>
              <a:buSzPct val="130000"/>
            </a:pPr>
            <a:r>
              <a:rPr lang="en-US" altLang="zh-TW" sz="2800" dirty="0">
                <a:ea typeface="新細明體" pitchFamily="18" charset="-120"/>
              </a:rPr>
              <a:t>Allow design change (availability of design software).</a:t>
            </a:r>
          </a:p>
          <a:p>
            <a:pPr marL="609600" indent="-609600" algn="l" rtl="0">
              <a:lnSpc>
                <a:spcPct val="80000"/>
              </a:lnSpc>
              <a:buSzPct val="130000"/>
              <a:buFont typeface="+mj-lt"/>
              <a:buAutoNum type="arabicPeriod"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25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b="1" dirty="0"/>
              <a:t>Programmable Logic Device (PLD’s)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26</a:t>
            </a:fld>
            <a:endParaRPr lang="ar-IQ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65150" y="1604963"/>
            <a:ext cx="3297238" cy="17351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sm" len="sm"/>
          </a:ln>
          <a:effectLst/>
        </p:spPr>
        <p:txBody>
          <a:bodyPr>
            <a:spAutoFit/>
          </a:bodyPr>
          <a:lstStyle/>
          <a:p>
            <a:pPr algn="l" rtl="0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b="1" i="1"/>
              <a:t>Most of these devices are based on a two level structure </a:t>
            </a:r>
            <a:br>
              <a:rPr lang="en-US" sz="2400" b="1" i="1"/>
            </a:br>
            <a:r>
              <a:rPr lang="en-US" sz="2400" b="1" i="1"/>
              <a:t>(sum of products form).</a:t>
            </a:r>
          </a:p>
        </p:txBody>
      </p:sp>
      <p:sp>
        <p:nvSpPr>
          <p:cNvPr id="8196" name="AutoShape 4"/>
          <p:cNvSpPr>
            <a:spLocks noChangeAspect="1" noChangeArrowheads="1" noTextEdit="1"/>
          </p:cNvSpPr>
          <p:nvPr/>
        </p:nvSpPr>
        <p:spPr bwMode="auto">
          <a:xfrm>
            <a:off x="2060575" y="2859088"/>
            <a:ext cx="44545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7669213" y="4510088"/>
            <a:ext cx="446087" cy="9271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400"/>
              </a:cxn>
              <a:cxn ang="0">
                <a:pos x="0" y="400"/>
              </a:cxn>
              <a:cxn ang="0">
                <a:pos x="144" y="584"/>
              </a:cxn>
              <a:cxn ang="0">
                <a:pos x="304" y="400"/>
              </a:cxn>
              <a:cxn ang="0">
                <a:pos x="232" y="400"/>
              </a:cxn>
              <a:cxn ang="0">
                <a:pos x="232" y="0"/>
              </a:cxn>
            </a:cxnLst>
            <a:rect l="0" t="0" r="r" b="b"/>
            <a:pathLst>
              <a:path w="304" h="584">
                <a:moveTo>
                  <a:pt x="64" y="0"/>
                </a:moveTo>
                <a:lnTo>
                  <a:pt x="64" y="400"/>
                </a:lnTo>
                <a:lnTo>
                  <a:pt x="0" y="400"/>
                </a:lnTo>
                <a:lnTo>
                  <a:pt x="144" y="584"/>
                </a:lnTo>
                <a:lnTo>
                  <a:pt x="304" y="400"/>
                </a:lnTo>
                <a:lnTo>
                  <a:pt x="232" y="400"/>
                </a:lnTo>
                <a:lnTo>
                  <a:pt x="232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 rot="10800000">
            <a:off x="5159375" y="1735138"/>
            <a:ext cx="444500" cy="927100"/>
          </a:xfrm>
          <a:custGeom>
            <a:avLst/>
            <a:gdLst/>
            <a:ahLst/>
            <a:cxnLst>
              <a:cxn ang="0">
                <a:pos x="64" y="584"/>
              </a:cxn>
              <a:cxn ang="0">
                <a:pos x="64" y="184"/>
              </a:cxn>
              <a:cxn ang="0">
                <a:pos x="0" y="184"/>
              </a:cxn>
              <a:cxn ang="0">
                <a:pos x="144" y="0"/>
              </a:cxn>
              <a:cxn ang="0">
                <a:pos x="304" y="184"/>
              </a:cxn>
              <a:cxn ang="0">
                <a:pos x="232" y="184"/>
              </a:cxn>
              <a:cxn ang="0">
                <a:pos x="232" y="584"/>
              </a:cxn>
            </a:cxnLst>
            <a:rect l="0" t="0" r="r" b="b"/>
            <a:pathLst>
              <a:path w="304" h="584">
                <a:moveTo>
                  <a:pt x="64" y="584"/>
                </a:moveTo>
                <a:lnTo>
                  <a:pt x="64" y="184"/>
                </a:lnTo>
                <a:lnTo>
                  <a:pt x="0" y="184"/>
                </a:lnTo>
                <a:lnTo>
                  <a:pt x="144" y="0"/>
                </a:lnTo>
                <a:lnTo>
                  <a:pt x="304" y="184"/>
                </a:lnTo>
                <a:lnTo>
                  <a:pt x="232" y="184"/>
                </a:lnTo>
                <a:lnTo>
                  <a:pt x="232" y="584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10088" y="2649538"/>
            <a:ext cx="1711325" cy="184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100888" y="2662238"/>
            <a:ext cx="1711325" cy="184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6238875" y="3316288"/>
            <a:ext cx="868363" cy="482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400" y="64"/>
              </a:cxn>
              <a:cxn ang="0">
                <a:pos x="400" y="0"/>
              </a:cxn>
              <a:cxn ang="0">
                <a:pos x="592" y="144"/>
              </a:cxn>
              <a:cxn ang="0">
                <a:pos x="400" y="304"/>
              </a:cxn>
              <a:cxn ang="0">
                <a:pos x="400" y="232"/>
              </a:cxn>
              <a:cxn ang="0">
                <a:pos x="0" y="232"/>
              </a:cxn>
            </a:cxnLst>
            <a:rect l="0" t="0" r="r" b="b"/>
            <a:pathLst>
              <a:path w="592" h="304">
                <a:moveTo>
                  <a:pt x="0" y="64"/>
                </a:moveTo>
                <a:lnTo>
                  <a:pt x="400" y="64"/>
                </a:lnTo>
                <a:lnTo>
                  <a:pt x="400" y="0"/>
                </a:lnTo>
                <a:lnTo>
                  <a:pt x="592" y="144"/>
                </a:lnTo>
                <a:lnTo>
                  <a:pt x="400" y="304"/>
                </a:lnTo>
                <a:lnTo>
                  <a:pt x="400" y="232"/>
                </a:lnTo>
                <a:lnTo>
                  <a:pt x="0" y="232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879975" y="3024188"/>
            <a:ext cx="109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hangingPunct="0"/>
            <a:r>
              <a:rPr lang="en-US" sz="3600">
                <a:solidFill>
                  <a:srgbClr val="000000"/>
                </a:solidFill>
              </a:rPr>
              <a:t>AND </a:t>
            </a:r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879975" y="3494088"/>
            <a:ext cx="111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hangingPunct="0"/>
            <a:r>
              <a:rPr lang="en-US" sz="3600">
                <a:solidFill>
                  <a:srgbClr val="000000"/>
                </a:solidFill>
              </a:rPr>
              <a:t>plane</a:t>
            </a:r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7481888" y="3011488"/>
            <a:ext cx="81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hangingPunct="0"/>
            <a:r>
              <a:rPr lang="en-US" sz="3600">
                <a:solidFill>
                  <a:srgbClr val="000000"/>
                </a:solidFill>
              </a:rPr>
              <a:t>OR </a:t>
            </a:r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481888" y="3481388"/>
            <a:ext cx="111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hangingPunct="0"/>
            <a:r>
              <a:rPr lang="en-US" sz="3600">
                <a:solidFill>
                  <a:srgbClr val="000000"/>
                </a:solidFill>
              </a:rPr>
              <a:t>plane</a:t>
            </a:r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140325" y="139700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hangingPunct="0"/>
            <a:r>
              <a:rPr lang="en-US">
                <a:solidFill>
                  <a:srgbClr val="000000"/>
                </a:solidFill>
              </a:rPr>
              <a:t>Inputs</a:t>
            </a:r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527925" y="5475288"/>
            <a:ext cx="749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hangingPunct="0"/>
            <a:r>
              <a:rPr lang="en-US">
                <a:solidFill>
                  <a:srgbClr val="000000"/>
                </a:solidFill>
              </a:rPr>
              <a:t>outputs</a:t>
            </a:r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6262688" y="30368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hangingPunct="0"/>
            <a:r>
              <a:rPr lang="en-US">
                <a:solidFill>
                  <a:srgbClr val="000000"/>
                </a:solidFill>
              </a:rPr>
              <a:t>products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zh-TW" sz="4400" dirty="0">
                <a:ea typeface="新細明體" pitchFamily="18" charset="-120"/>
              </a:rPr>
              <a:t>Programmable Logic Devices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27</a:t>
            </a:fld>
            <a:endParaRPr lang="ar-IQ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b="14094"/>
          <a:stretch>
            <a:fillRect/>
          </a:stretch>
        </p:blipFill>
        <p:spPr bwMode="auto">
          <a:xfrm>
            <a:off x="838200" y="1731012"/>
            <a:ext cx="7666038" cy="2983872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zh-TW" dirty="0">
                <a:ea typeface="新細明體" pitchFamily="18" charset="-120"/>
              </a:rPr>
              <a:t>Internal Structures of PLD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100416"/>
              </p:ext>
            </p:extLst>
          </p:nvPr>
        </p:nvGraphicFramePr>
        <p:xfrm>
          <a:off x="1776413" y="1643063"/>
          <a:ext cx="6497637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3" name="Microsoft Drawing" r:id="rId3" imgW="8182080" imgH="5589720" progId="MSDraw">
                  <p:embed/>
                </p:oleObj>
              </mc:Choice>
              <mc:Fallback>
                <p:oleObj name="Microsoft Drawing" r:id="rId3" imgW="8182080" imgH="5589720" progId="MSDraw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1643063"/>
                        <a:ext cx="6497637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28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altLang="zh-TW" sz="4400" dirty="0">
                <a:ea typeface="新細明體" pitchFamily="18" charset="-120"/>
              </a:rPr>
              <a:t>The main types of PLD include: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29</a:t>
            </a:fld>
            <a:endParaRPr lang="ar-IQ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US" sz="2800" dirty="0"/>
              <a:t>PROM’s (programmable read only memory)</a:t>
            </a:r>
          </a:p>
          <a:p>
            <a:pPr algn="l" rtl="0">
              <a:buFontTx/>
              <a:buChar char="•"/>
            </a:pPr>
            <a:r>
              <a:rPr lang="en-US" sz="2800" dirty="0"/>
              <a:t>PAL’s (programmable array logic)</a:t>
            </a:r>
          </a:p>
          <a:p>
            <a:pPr algn="l" rtl="0">
              <a:buFontTx/>
              <a:buChar char="•"/>
            </a:pPr>
            <a:r>
              <a:rPr lang="en-US" sz="2800" dirty="0"/>
              <a:t>PLA’s (programmable logic arrays)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13" y="3905250"/>
            <a:ext cx="4675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90900" y="4635500"/>
            <a:ext cx="2971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403600" y="5181600"/>
            <a:ext cx="2971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390900" y="5727700"/>
            <a:ext cx="2971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9" grpId="0" animBg="1"/>
      <p:bldP spid="174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8/80/Three_IC_circuit_chip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6122" y="-71437"/>
            <a:ext cx="2099348" cy="157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2" name="Picture 6" descr="http://www.leedsind.com/full-images/7176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" y="4786322"/>
            <a:ext cx="207167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800128" y="28572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600" b="1" dirty="0">
                <a:solidFill>
                  <a:schemeClr val="tx2"/>
                </a:solidFill>
                <a:latin typeface="+mn-lt"/>
                <a:ea typeface="Lucida Grande" pitchFamily="1" charset="0"/>
                <a:cs typeface="+mn-cs"/>
              </a:rPr>
              <a:t>Type of Circuits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42910" y="164305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th-TH" sz="2800">
              <a:latin typeface="Rayong" charset="0"/>
            </a:endParaRPr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844550" y="1316049"/>
          <a:ext cx="80327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07" name="Document" r:id="rId6" imgW="8790981" imgH="3987380" progId="Word.Document.8">
                  <p:embed/>
                </p:oleObj>
              </mc:Choice>
              <mc:Fallback>
                <p:oleObj name="Document" r:id="rId6" imgW="8790981" imgH="39873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316049"/>
                        <a:ext cx="8032750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4" name="Picture 8" descr="http://www.emeraldinsight.com/fig/067029030400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29322" y="5072074"/>
            <a:ext cx="1643074" cy="1643074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3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prstGeom prst="leftRightArrow">
            <a:avLst>
              <a:gd name="adj1" fmla="val 50000"/>
              <a:gd name="adj2" fmla="val 144000"/>
            </a:avLst>
          </a:prstGeom>
          <a:ln/>
        </p:spPr>
        <p:txBody>
          <a:bodyPr>
            <a:normAutofit fontScale="90000"/>
          </a:bodyPr>
          <a:lstStyle/>
          <a:p>
            <a:r>
              <a:rPr lang="en-US" sz="4000" dirty="0"/>
              <a:t>PLD Basics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30</a:t>
            </a:fld>
            <a:endParaRPr lang="ar-IQ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457200" y="1295400"/>
            <a:ext cx="3562350" cy="5343525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3314700" cy="2724150"/>
          </a:xfrm>
          <a:prstGeom prst="rect">
            <a:avLst/>
          </a:prstGeom>
          <a:noFill/>
        </p:spPr>
      </p:pic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1003300" y="17526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819400" y="17526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990600" y="3505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806700" y="35179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990600" y="53340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676900" y="22987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638800" y="3683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489" grpId="0" animBg="1"/>
      <p:bldP spid="20490" grpId="0" animBg="1"/>
      <p:bldP spid="20491" grpId="0" animBg="1"/>
      <p:bldP spid="20493" grpId="0" animBg="1"/>
      <p:bldP spid="204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165100"/>
            <a:ext cx="7726363" cy="3105150"/>
          </a:xfrm>
          <a:prstGeom prst="rect">
            <a:avLst/>
          </a:prstGeom>
          <a:noFill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 b="11841"/>
          <a:stretch>
            <a:fillRect/>
          </a:stretch>
        </p:blipFill>
        <p:spPr bwMode="auto">
          <a:xfrm>
            <a:off x="685800" y="3276600"/>
            <a:ext cx="7707313" cy="34845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31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32</a:t>
            </a:fld>
            <a:endParaRPr lang="ar-IQ"/>
          </a:p>
        </p:txBody>
      </p:sp>
      <p:sp>
        <p:nvSpPr>
          <p:cNvPr id="9" name="Rounded Rectangle 8"/>
          <p:cNvSpPr/>
          <p:nvPr/>
        </p:nvSpPr>
        <p:spPr>
          <a:xfrm>
            <a:off x="2643174" y="2000240"/>
            <a:ext cx="4143404" cy="142876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  <a:p>
            <a:pPr algn="ctr"/>
            <a:r>
              <a:rPr lang="en-GB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1-Read Only Memory (ROM)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210901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5400" b="1" baseline="-25000" dirty="0">
                <a:solidFill>
                  <a:srgbClr val="0070C0"/>
                </a:solidFill>
                <a:latin typeface="Arial" pitchFamily="34" charset="0"/>
              </a:rPr>
              <a:t>Types of ROM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522407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>
              <a:spcBef>
                <a:spcPct val="50000"/>
              </a:spcBef>
            </a:pPr>
            <a:r>
              <a:rPr lang="en-GB" sz="2000" b="1" dirty="0">
                <a:latin typeface="Arial" pitchFamily="34" charset="0"/>
              </a:rPr>
              <a:t>1. Programmable Read Only Memory (PROM)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Empty of data when manufactured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May be permanently programmed by the user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3000372"/>
            <a:ext cx="8305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>
              <a:spcBef>
                <a:spcPct val="50000"/>
              </a:spcBef>
            </a:pPr>
            <a:r>
              <a:rPr lang="en-GB" sz="2000" b="1" dirty="0">
                <a:latin typeface="Arial" pitchFamily="34" charset="0"/>
              </a:rPr>
              <a:t>2. Erasable Programmable Read Only Memory (EPROM)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Can be programmed, erased and reprogrammed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The EPROM chip has a small window on top allowing it to be erased by shining ultra-violet light on it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After reprogramming the window is covered to prevent new contents being erased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Access time is around 45 – 90 nanoseconds</a:t>
            </a: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160" y="5143512"/>
            <a:ext cx="28319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33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0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2800" b="1" dirty="0">
                <a:solidFill>
                  <a:srgbClr val="0070C0"/>
                </a:solidFill>
                <a:latin typeface="Arial" pitchFamily="34" charset="0"/>
              </a:rPr>
              <a:t>Types of ROM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458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>
              <a:spcBef>
                <a:spcPct val="50000"/>
              </a:spcBef>
            </a:pPr>
            <a:r>
              <a:rPr lang="en-GB" sz="1800" b="1" dirty="0">
                <a:latin typeface="Arial" pitchFamily="34" charset="0"/>
              </a:rPr>
              <a:t>3. Electrically Erasable Programmable Read Only Memory (EEPROM)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Reprogrammed electrically </a:t>
            </a:r>
            <a:r>
              <a:rPr lang="en-GB" sz="1800" b="1" dirty="0">
                <a:latin typeface="Arial" pitchFamily="34" charset="0"/>
              </a:rPr>
              <a:t>without</a:t>
            </a:r>
            <a:r>
              <a:rPr lang="en-GB" sz="1800" dirty="0">
                <a:latin typeface="Arial" pitchFamily="34" charset="0"/>
              </a:rPr>
              <a:t> using ultraviolet light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Must be removed from the computer and placed in a special machine to do this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Access times between 45 and 200 nanoseconds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305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>
              <a:spcBef>
                <a:spcPct val="50000"/>
              </a:spcBef>
            </a:pPr>
            <a:r>
              <a:rPr lang="en-GB" sz="1800" b="1" dirty="0">
                <a:latin typeface="Arial" pitchFamily="34" charset="0"/>
              </a:rPr>
              <a:t>4. Flash ROM 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Similar to EEPROM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However, can be reprogrammed while still in the computer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Easier to upgrade programs stored in Flash ROM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Used to store programs in devices e.g. modems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pitchFamily="34" charset="0"/>
              </a:rPr>
              <a:t>Access time is around 45 – 90 nanoseconds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8229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>
              <a:spcBef>
                <a:spcPct val="50000"/>
              </a:spcBef>
            </a:pPr>
            <a:r>
              <a:rPr lang="en-GB" sz="1800" b="1">
                <a:latin typeface="Arial" pitchFamily="34" charset="0"/>
              </a:rPr>
              <a:t>5. ROM cartridges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pitchFamily="34" charset="0"/>
              </a:rPr>
              <a:t>Commonly used in games machines</a:t>
            </a:r>
          </a:p>
          <a:p>
            <a:pPr marL="190500" indent="-190500" algn="l" rtl="0"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pitchFamily="34" charset="0"/>
              </a:rPr>
              <a:t>Prevents software from being easily copied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34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  <p:bldP spid="10244" grpId="0" build="p" autoUpdateAnimBg="0"/>
      <p:bldP spid="1024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1-PROM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35</a:t>
            </a:fld>
            <a:endParaRPr lang="ar-IQ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381000"/>
            <a:ext cx="3984625" cy="5808663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581400" y="381000"/>
            <a:ext cx="21336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657600" y="1371600"/>
            <a:ext cx="1676400" cy="396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943600" y="838200"/>
            <a:ext cx="1447800" cy="3886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638800" y="5346700"/>
            <a:ext cx="1828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" name="Flowchart: Connector 8"/>
          <p:cNvSpPr/>
          <p:nvPr/>
        </p:nvSpPr>
        <p:spPr>
          <a:xfrm>
            <a:off x="4241278" y="2256012"/>
            <a:ext cx="285752" cy="285752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286512" y="2285992"/>
            <a:ext cx="285752" cy="285752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6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36</a:t>
            </a:fld>
            <a:endParaRPr lang="ar-IQ"/>
          </a:p>
        </p:txBody>
      </p:sp>
      <p:sp>
        <p:nvSpPr>
          <p:cNvPr id="5" name="Rounded Rectangle 4"/>
          <p:cNvSpPr/>
          <p:nvPr/>
        </p:nvSpPr>
        <p:spPr>
          <a:xfrm>
            <a:off x="2643174" y="2000240"/>
            <a:ext cx="4143404" cy="142876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  <a:p>
            <a:pPr algn="ctr" rtl="0"/>
            <a:r>
              <a:rPr lang="en-US" sz="2800" dirty="0" smtClean="0"/>
              <a:t>2-Programmable </a:t>
            </a:r>
            <a:r>
              <a:rPr lang="en-US" sz="2800" dirty="0"/>
              <a:t>Array</a:t>
            </a:r>
            <a:r>
              <a:rPr lang="ar-IQ" sz="2800" dirty="0"/>
              <a:t> </a:t>
            </a:r>
            <a:r>
              <a:rPr lang="en-US" sz="2800" dirty="0" smtClean="0"/>
              <a:t>Logic</a:t>
            </a:r>
            <a:r>
              <a:rPr lang="ar-IQ" sz="2800" dirty="0" smtClean="0"/>
              <a:t> </a:t>
            </a:r>
            <a:r>
              <a:rPr lang="en-US" sz="2800" dirty="0" smtClean="0"/>
              <a:t>(PAL)</a:t>
            </a:r>
            <a:r>
              <a:rPr lang="ar-IQ" sz="2800" dirty="0" smtClean="0"/>
              <a:t> 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2-Programmable Array</a:t>
            </a:r>
            <a:r>
              <a:rPr lang="ar-IQ" sz="3600" dirty="0"/>
              <a:t> </a:t>
            </a:r>
            <a:r>
              <a:rPr lang="en-US" sz="3600" dirty="0" smtClean="0"/>
              <a:t>Logic</a:t>
            </a:r>
            <a:r>
              <a:rPr lang="ar-IQ" sz="3600" dirty="0" smtClean="0"/>
              <a:t> </a:t>
            </a:r>
            <a:r>
              <a:rPr lang="en-US" sz="3600" dirty="0" smtClean="0"/>
              <a:t>(PAL)</a:t>
            </a:r>
            <a:r>
              <a:rPr lang="ar-IQ" sz="3600" dirty="0" smtClean="0"/>
              <a:t> 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37</a:t>
            </a:fld>
            <a:endParaRPr lang="ar-IQ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5300" y="1597025"/>
            <a:ext cx="4556125" cy="4943475"/>
          </a:xfrm>
          <a:prstGeom prst="rect">
            <a:avLst/>
          </a:prstGeom>
          <a:noFill/>
        </p:spPr>
      </p:pic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2273300" y="2362200"/>
            <a:ext cx="381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4038600" y="2362200"/>
            <a:ext cx="381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sz="4800" dirty="0" smtClean="0"/>
              <a:t>PAL types 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38</a:t>
            </a:fld>
            <a:endParaRPr lang="ar-IQ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5819048" cy="50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0070C0"/>
                </a:solidFill>
              </a:rPr>
              <a:t>PAL types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39</a:t>
            </a:fld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/>
          <a:srcRect t="8171"/>
          <a:stretch>
            <a:fillRect/>
          </a:stretch>
        </p:blipFill>
        <p:spPr bwMode="auto">
          <a:xfrm>
            <a:off x="4714876" y="1071546"/>
            <a:ext cx="2543175" cy="1617663"/>
          </a:xfrm>
          <a:prstGeom prst="rect">
            <a:avLst/>
          </a:prstGeom>
          <a:noFill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/>
          <a:srcRect r="2634"/>
          <a:stretch>
            <a:fillRect/>
          </a:stretch>
        </p:blipFill>
        <p:spPr bwMode="auto">
          <a:xfrm>
            <a:off x="214282" y="1142984"/>
            <a:ext cx="2662238" cy="1647825"/>
          </a:xfrm>
          <a:prstGeom prst="rect">
            <a:avLst/>
          </a:prstGeom>
          <a:noFill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/>
          <a:srcRect t="3741" r="5418"/>
          <a:stretch>
            <a:fillRect/>
          </a:stretch>
        </p:blipFill>
        <p:spPr bwMode="auto">
          <a:xfrm>
            <a:off x="4714876" y="2857496"/>
            <a:ext cx="2513013" cy="1852612"/>
          </a:xfrm>
          <a:prstGeom prst="rect">
            <a:avLst/>
          </a:prstGeom>
          <a:noFill/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5"/>
          <a:srcRect t="5400"/>
          <a:stretch>
            <a:fillRect/>
          </a:stretch>
        </p:blipFill>
        <p:spPr bwMode="auto">
          <a:xfrm>
            <a:off x="214282" y="2857496"/>
            <a:ext cx="2647950" cy="18923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76810"/>
            <a:ext cx="2905125" cy="196215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8186" y="4857760"/>
            <a:ext cx="281940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488" y="1643050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High-Output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163090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Low-Output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3416858"/>
            <a:ext cx="17145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High-Output/Input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8082" y="3425611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Low-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Output/Input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5417122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Register-Low-Output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5286388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Register-High-Output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 rot="195748">
            <a:off x="1857356" y="1357298"/>
            <a:ext cx="5786478" cy="3571900"/>
          </a:xfrm>
          <a:prstGeom prst="round2DiagRect">
            <a:avLst>
              <a:gd name="adj1" fmla="val 18568"/>
              <a:gd name="adj2" fmla="val 0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5400" b="1" dirty="0" smtClean="0">
              <a:latin typeface="Times New Roman" pitchFamily="18" charset="0"/>
            </a:endParaRPr>
          </a:p>
          <a:p>
            <a:pPr algn="ctr"/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Implementation of </a:t>
            </a:r>
            <a:b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Logic Circuits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endParaRPr lang="en-US" sz="5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en-US" sz="4800" dirty="0" smtClean="0"/>
              <a:t>PAL types: </a:t>
            </a:r>
            <a:r>
              <a:rPr lang="en-US" dirty="0" smtClean="0"/>
              <a:t>versatile</a:t>
            </a:r>
            <a:endParaRPr lang="en-US" dirty="0"/>
          </a:p>
        </p:txBody>
      </p:sp>
      <p:sp>
        <p:nvSpPr>
          <p:cNvPr id="10137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40</a:t>
            </a:fld>
            <a:endParaRPr lang="ar-IQ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572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altLang="zh-TW" sz="4400" b="1" dirty="0">
                <a:ea typeface="新細明體" pitchFamily="18" charset="-120"/>
              </a:rPr>
              <a:t>Generic Array Logic (GAL)</a:t>
            </a:r>
            <a:endParaRPr lang="en-US" altLang="zh-TW" sz="4400" dirty="0">
              <a:ea typeface="新細明體" pitchFamily="18" charset="-12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666038" cy="4419600"/>
          </a:xfrm>
        </p:spPr>
        <p:txBody>
          <a:bodyPr/>
          <a:lstStyle/>
          <a:p>
            <a:pPr algn="l" rtl="0"/>
            <a:r>
              <a:rPr lang="en-US" altLang="zh-TW" sz="2100" dirty="0" smtClean="0">
                <a:ea typeface="新細明體" pitchFamily="18" charset="-120"/>
              </a:rPr>
              <a:t>GAL is similar to PAL with output logic microcells, which provide more flexibility.</a:t>
            </a:r>
          </a:p>
          <a:p>
            <a:pPr algn="l" rtl="0"/>
            <a:r>
              <a:rPr lang="en-US" altLang="zh-TW" sz="2100" dirty="0" smtClean="0">
                <a:ea typeface="新細明體" pitchFamily="18" charset="-120"/>
              </a:rPr>
              <a:t>GAL can be erased reprogrammed, Instead </a:t>
            </a:r>
            <a:r>
              <a:rPr lang="en-US" altLang="zh-TW" sz="2100" dirty="0">
                <a:ea typeface="新細明體" pitchFamily="18" charset="-120"/>
              </a:rPr>
              <a:t>of using one-time programmable fuse links, GAL use an EEPROM array.</a:t>
            </a:r>
          </a:p>
          <a:p>
            <a:pPr algn="l" rtl="0"/>
            <a:endParaRPr lang="en-US" altLang="zh-TW" sz="2100" dirty="0">
              <a:ea typeface="新細明體" pitchFamily="18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41</a:t>
            </a:fld>
            <a:endParaRPr lang="ar-IQ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/>
          <a:srcRect t="34879" b="15219"/>
          <a:stretch>
            <a:fillRect/>
          </a:stretch>
        </p:blipFill>
        <p:spPr bwMode="auto">
          <a:xfrm>
            <a:off x="1752600" y="3286124"/>
            <a:ext cx="52768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"/>
            <a:ext cx="2360613" cy="5629275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410200" y="61722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PAL16</a:t>
            </a:r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/>
              <a:t>4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/>
          <a:srcRect t="6078" b="26132"/>
          <a:stretch>
            <a:fillRect/>
          </a:stretch>
        </p:blipFill>
        <p:spPr bwMode="auto">
          <a:xfrm>
            <a:off x="1219200" y="325438"/>
            <a:ext cx="2386013" cy="5541962"/>
          </a:xfrm>
          <a:prstGeom prst="rect">
            <a:avLst/>
          </a:prstGeom>
          <a:noFill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447800" y="61722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/>
              <a:t>PAL16</a:t>
            </a:r>
            <a:r>
              <a:rPr lang="en-US">
                <a:solidFill>
                  <a:srgbClr val="FF0000"/>
                </a:solidFill>
              </a:rPr>
              <a:t>L</a:t>
            </a:r>
            <a:r>
              <a:rPr lang="en-US"/>
              <a:t>4</a:t>
            </a: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590800" y="12192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6172200" y="1295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42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8" grpId="0" animBg="1"/>
      <p:bldP spid="66569" grpId="0" animBg="1"/>
      <p:bldP spid="665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208" y="285736"/>
            <a:ext cx="4269160" cy="1143000"/>
          </a:xfrm>
        </p:spPr>
        <p:txBody>
          <a:bodyPr/>
          <a:lstStyle/>
          <a:p>
            <a:r>
              <a:rPr lang="en-US" sz="4400" b="1" dirty="0" smtClean="0"/>
              <a:t>PAL16L8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43</a:t>
            </a:fld>
            <a:endParaRPr lang="ar-IQ"/>
          </a:p>
        </p:txBody>
      </p:sp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62" y="620688"/>
            <a:ext cx="4525094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2628900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PAL16R4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44</a:t>
            </a:fld>
            <a:endParaRPr lang="ar-IQ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-79375"/>
            <a:ext cx="4908550" cy="69373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PALC22V10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45</a:t>
            </a:fld>
            <a:endParaRPr lang="ar-IQ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4933950" cy="6891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838200" y="5638800"/>
            <a:ext cx="8229600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7" rIns="91436" bIns="45717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000" b="1" dirty="0"/>
              <a:t>     (</a:t>
            </a:r>
            <a:r>
              <a:rPr lang="en-US" altLang="en-US" sz="2000" b="1" i="1" dirty="0"/>
              <a:t>a</a:t>
            </a:r>
            <a:r>
              <a:rPr lang="en-US" altLang="en-US" sz="2000" b="1" dirty="0"/>
              <a:t>) Circuit diagram.               (</a:t>
            </a:r>
            <a:r>
              <a:rPr lang="en-US" altLang="en-US" sz="2000" b="1" i="1" dirty="0"/>
              <a:t>b</a:t>
            </a:r>
            <a:r>
              <a:rPr lang="en-US" altLang="en-US" sz="2000" b="1" dirty="0"/>
              <a:t>) </a:t>
            </a:r>
            <a:r>
              <a:rPr lang="en-US" altLang="en-US" sz="2000" b="1" dirty="0" smtClean="0"/>
              <a:t>Symbolic representation</a:t>
            </a:r>
            <a:r>
              <a:rPr lang="en-US" altLang="en-US" sz="2000" b="1" dirty="0"/>
              <a:t>.</a:t>
            </a:r>
            <a:r>
              <a:rPr lang="en-US" altLang="en-US" sz="1600" dirty="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038225" y="666736"/>
            <a:ext cx="7848600" cy="762000"/>
          </a:xfrm>
        </p:spPr>
        <p:txBody>
          <a:bodyPr>
            <a:normAutofit fontScale="90000"/>
          </a:bodyPr>
          <a:lstStyle/>
          <a:p>
            <a:pPr rtl="0"/>
            <a:r>
              <a:rPr lang="en-US" altLang="en-US" sz="3600" b="1" dirty="0"/>
              <a:t>Exclusive-or-gate with a programmable fuse</a:t>
            </a:r>
            <a:endParaRPr lang="en-US" sz="3600" b="1" dirty="0"/>
          </a:p>
        </p:txBody>
      </p:sp>
      <p:pic>
        <p:nvPicPr>
          <p:cNvPr id="197636" name="Picture 4" descr="giv52503_055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00200"/>
            <a:ext cx="7162800" cy="3654425"/>
          </a:xfrm>
          <a:noFill/>
          <a:ln/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81FA-3BE5-47DA-93F6-68A4377DEB4A}" type="slidenum">
              <a:rPr lang="ar-IQ" smtClean="0"/>
              <a:pPr>
                <a:defRPr/>
              </a:pPr>
              <a:t>46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0595-E1C6-4786-B33C-8E7F51B2952B}" type="slidenum">
              <a:rPr lang="ar-IQ" smtClean="0"/>
              <a:pPr>
                <a:defRPr/>
              </a:pPr>
              <a:t>47</a:t>
            </a:fld>
            <a:endParaRPr lang="ar-IQ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4784"/>
            <a:ext cx="9144000" cy="28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7240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457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>
                <a:solidFill>
                  <a:schemeClr val="tx2"/>
                </a:solidFill>
                <a:latin typeface="Tahoma" pitchFamily="34" charset="0"/>
              </a:rPr>
              <a:t>Implementation considerations</a:t>
            </a:r>
            <a:endParaRPr lang="en-US" sz="3400" b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7772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b="0" dirty="0"/>
              <a:t> </a:t>
            </a:r>
            <a:r>
              <a:rPr lang="en-US" sz="2400" dirty="0">
                <a:latin typeface="Times New Roman" pitchFamily="18" charset="0"/>
                <a:cs typeface="+mn-cs"/>
              </a:rPr>
              <a:t>What should an engineer consider when selecting a implementation medium?</a:t>
            </a:r>
          </a:p>
          <a:p>
            <a:pPr lvl="1" algn="l" rtl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+mn-cs"/>
              </a:rPr>
              <a:t> -  Power consumption limits.</a:t>
            </a:r>
          </a:p>
          <a:p>
            <a:pPr lvl="1" algn="l" rtl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+mn-cs"/>
              </a:rPr>
              <a:t>    Speed performance required.</a:t>
            </a:r>
          </a:p>
          <a:p>
            <a:pPr lvl="1" algn="l" rtl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+mn-cs"/>
              </a:rPr>
              <a:t> -  Device area\size limits.</a:t>
            </a:r>
          </a:p>
          <a:p>
            <a:pPr lvl="1" algn="l" rtl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+mn-cs"/>
              </a:rPr>
              <a:t> -  Flexibility\re-use required.</a:t>
            </a:r>
          </a:p>
          <a:p>
            <a:pPr lvl="1" algn="l" rtl="0">
              <a:spcBef>
                <a:spcPct val="50000"/>
              </a:spcBef>
            </a:pPr>
            <a:r>
              <a:rPr lang="en-IE" sz="2400" dirty="0">
                <a:latin typeface="Times New Roman" pitchFamily="18" charset="0"/>
                <a:cs typeface="+mn-cs"/>
              </a:rPr>
              <a:t> -  Domain specific features </a:t>
            </a:r>
            <a:r>
              <a:rPr lang="en-IE" sz="2400" dirty="0" smtClean="0">
                <a:latin typeface="Times New Roman" pitchFamily="18" charset="0"/>
                <a:cs typeface="+mn-cs"/>
              </a:rPr>
              <a:t>required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lvl="1" algn="l" rtl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+mn-cs"/>
              </a:rPr>
              <a:t> -  Financial cost constraints (can depend on sales 	volume).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+mn-cs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098834" y="25654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098834" y="3068638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098834" y="36449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098834" y="4201171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098834" y="5316883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098834" y="47244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5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8"/>
          <p:cNvSpPr>
            <a:spLocks noChangeArrowheads="1"/>
          </p:cNvSpPr>
          <p:nvPr/>
        </p:nvSpPr>
        <p:spPr bwMode="auto">
          <a:xfrm>
            <a:off x="457200" y="533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300" dirty="0">
                <a:solidFill>
                  <a:schemeClr val="tx2"/>
                </a:solidFill>
                <a:latin typeface="Tahoma" pitchFamily="34" charset="0"/>
              </a:rPr>
              <a:t>Implementation Paths</a:t>
            </a:r>
          </a:p>
        </p:txBody>
      </p:sp>
      <p:grpSp>
        <p:nvGrpSpPr>
          <p:cNvPr id="2" name="Group 139"/>
          <p:cNvGrpSpPr>
            <a:grpSpLocks/>
          </p:cNvGrpSpPr>
          <p:nvPr/>
        </p:nvGrpSpPr>
        <p:grpSpPr bwMode="auto">
          <a:xfrm>
            <a:off x="3924300" y="1239838"/>
            <a:ext cx="1685925" cy="1069976"/>
            <a:chOff x="2472" y="781"/>
            <a:chExt cx="1062" cy="674"/>
          </a:xfrm>
        </p:grpSpPr>
        <p:sp>
          <p:nvSpPr>
            <p:cNvPr id="13406" name="Line 140"/>
            <p:cNvSpPr>
              <a:spLocks noChangeShapeType="1"/>
            </p:cNvSpPr>
            <p:nvPr/>
          </p:nvSpPr>
          <p:spPr bwMode="auto">
            <a:xfrm flipH="1">
              <a:off x="2498" y="1096"/>
              <a:ext cx="21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rtl="0"/>
              <a:endParaRPr lang="ar-IQ"/>
            </a:p>
          </p:txBody>
        </p:sp>
        <p:sp>
          <p:nvSpPr>
            <p:cNvPr id="13407" name="Line 141"/>
            <p:cNvSpPr>
              <a:spLocks noChangeShapeType="1"/>
            </p:cNvSpPr>
            <p:nvPr/>
          </p:nvSpPr>
          <p:spPr bwMode="auto">
            <a:xfrm>
              <a:off x="3250" y="1093"/>
              <a:ext cx="284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rtl="0"/>
              <a:endParaRPr lang="ar-IQ"/>
            </a:p>
          </p:txBody>
        </p:sp>
        <p:grpSp>
          <p:nvGrpSpPr>
            <p:cNvPr id="3" name="Group 142"/>
            <p:cNvGrpSpPr>
              <a:grpSpLocks/>
            </p:cNvGrpSpPr>
            <p:nvPr/>
          </p:nvGrpSpPr>
          <p:grpSpPr bwMode="auto">
            <a:xfrm>
              <a:off x="2472" y="781"/>
              <a:ext cx="1033" cy="314"/>
              <a:chOff x="2618" y="781"/>
              <a:chExt cx="1033" cy="314"/>
            </a:xfrm>
          </p:grpSpPr>
          <p:sp>
            <p:nvSpPr>
              <p:cNvPr id="13409" name="Rectangle 143"/>
              <p:cNvSpPr>
                <a:spLocks noChangeArrowheads="1"/>
              </p:cNvSpPr>
              <p:nvPr/>
            </p:nvSpPr>
            <p:spPr bwMode="auto">
              <a:xfrm>
                <a:off x="2618" y="816"/>
                <a:ext cx="1033" cy="2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410" name="Text Box 144"/>
              <p:cNvSpPr txBox="1">
                <a:spLocks noChangeArrowheads="1"/>
              </p:cNvSpPr>
              <p:nvPr/>
            </p:nvSpPr>
            <p:spPr bwMode="auto">
              <a:xfrm>
                <a:off x="2618" y="781"/>
                <a:ext cx="103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US" sz="1400" b="1" dirty="0" smtClean="0"/>
                  <a:t>Integrated Circuits</a:t>
                </a:r>
                <a:endParaRPr lang="en-US" sz="1400" b="1" dirty="0"/>
              </a:p>
            </p:txBody>
          </p:sp>
        </p:grpSp>
      </p:grp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971550" y="5073650"/>
            <a:ext cx="766763" cy="433388"/>
            <a:chOff x="612" y="3339"/>
            <a:chExt cx="483" cy="273"/>
          </a:xfrm>
        </p:grpSpPr>
        <p:sp>
          <p:nvSpPr>
            <p:cNvPr id="13404" name="Rectangle 146"/>
            <p:cNvSpPr>
              <a:spLocks noChangeArrowheads="1"/>
            </p:cNvSpPr>
            <p:nvPr/>
          </p:nvSpPr>
          <p:spPr bwMode="auto">
            <a:xfrm>
              <a:off x="612" y="3339"/>
              <a:ext cx="483" cy="2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13405" name="Text Box 147"/>
            <p:cNvSpPr txBox="1">
              <a:spLocks noChangeArrowheads="1"/>
            </p:cNvSpPr>
            <p:nvPr/>
          </p:nvSpPr>
          <p:spPr bwMode="auto">
            <a:xfrm>
              <a:off x="612" y="3339"/>
              <a:ext cx="48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IE" sz="1200" b="1" dirty="0"/>
                <a:t>New start</a:t>
              </a:r>
              <a:endParaRPr lang="en-US" sz="1000" b="1" dirty="0"/>
            </a:p>
          </p:txBody>
        </p:sp>
      </p:grpSp>
      <p:sp>
        <p:nvSpPr>
          <p:cNvPr id="10388" name="Line 148"/>
          <p:cNvSpPr>
            <a:spLocks noChangeShapeType="1"/>
          </p:cNvSpPr>
          <p:nvPr/>
        </p:nvSpPr>
        <p:spPr bwMode="auto">
          <a:xfrm>
            <a:off x="4211638" y="4508500"/>
            <a:ext cx="0" cy="522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389" name="Line 149"/>
          <p:cNvSpPr>
            <a:spLocks noChangeShapeType="1"/>
          </p:cNvSpPr>
          <p:nvPr/>
        </p:nvSpPr>
        <p:spPr bwMode="auto">
          <a:xfrm flipH="1">
            <a:off x="3635375" y="4508500"/>
            <a:ext cx="215900" cy="525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3348038" y="6072188"/>
            <a:ext cx="1787525" cy="441325"/>
            <a:chOff x="2370" y="2767"/>
            <a:chExt cx="1126" cy="278"/>
          </a:xfrm>
        </p:grpSpPr>
        <p:grpSp>
          <p:nvGrpSpPr>
            <p:cNvPr id="6" name="Group 151"/>
            <p:cNvGrpSpPr>
              <a:grpSpLocks/>
            </p:cNvGrpSpPr>
            <p:nvPr/>
          </p:nvGrpSpPr>
          <p:grpSpPr bwMode="auto">
            <a:xfrm>
              <a:off x="2370" y="2767"/>
              <a:ext cx="416" cy="278"/>
              <a:chOff x="5181" y="5340"/>
              <a:chExt cx="867" cy="576"/>
            </a:xfrm>
          </p:grpSpPr>
          <p:sp>
            <p:nvSpPr>
              <p:cNvPr id="13402" name="Rectangle 152"/>
              <p:cNvSpPr>
                <a:spLocks noChangeArrowheads="1"/>
              </p:cNvSpPr>
              <p:nvPr/>
            </p:nvSpPr>
            <p:spPr bwMode="auto">
              <a:xfrm>
                <a:off x="5184" y="5340"/>
                <a:ext cx="864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403" name="Text Box 153"/>
              <p:cNvSpPr txBox="1">
                <a:spLocks noChangeArrowheads="1"/>
              </p:cNvSpPr>
              <p:nvPr/>
            </p:nvSpPr>
            <p:spPr bwMode="auto">
              <a:xfrm>
                <a:off x="5181" y="5448"/>
                <a:ext cx="867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100" b="1" dirty="0"/>
                  <a:t>FPGA</a:t>
                </a:r>
                <a:endParaRPr lang="en-US" sz="1000" b="1" dirty="0"/>
              </a:p>
            </p:txBody>
          </p:sp>
        </p:grpSp>
        <p:grpSp>
          <p:nvGrpSpPr>
            <p:cNvPr id="7" name="Group 154"/>
            <p:cNvGrpSpPr>
              <a:grpSpLocks/>
            </p:cNvGrpSpPr>
            <p:nvPr/>
          </p:nvGrpSpPr>
          <p:grpSpPr bwMode="auto">
            <a:xfrm>
              <a:off x="3012" y="2767"/>
              <a:ext cx="484" cy="278"/>
              <a:chOff x="3744" y="5340"/>
              <a:chExt cx="1008" cy="576"/>
            </a:xfrm>
          </p:grpSpPr>
          <p:sp>
            <p:nvSpPr>
              <p:cNvPr id="13400" name="Rectangle 155"/>
              <p:cNvSpPr>
                <a:spLocks noChangeArrowheads="1"/>
              </p:cNvSpPr>
              <p:nvPr/>
            </p:nvSpPr>
            <p:spPr bwMode="auto">
              <a:xfrm>
                <a:off x="3744" y="5340"/>
                <a:ext cx="1008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401" name="Text Box 156"/>
              <p:cNvSpPr txBox="1">
                <a:spLocks noChangeArrowheads="1"/>
              </p:cNvSpPr>
              <p:nvPr/>
            </p:nvSpPr>
            <p:spPr bwMode="auto">
              <a:xfrm>
                <a:off x="3744" y="5463"/>
                <a:ext cx="10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200" b="1" dirty="0"/>
                  <a:t>C</a:t>
                </a:r>
                <a:r>
                  <a:rPr lang="en-IE" sz="1100" b="1" dirty="0"/>
                  <a:t>/PLD</a:t>
                </a:r>
                <a:endParaRPr lang="en-US" sz="1000" b="1" dirty="0"/>
              </a:p>
            </p:txBody>
          </p:sp>
        </p:grpSp>
      </p:grp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3276600" y="5064125"/>
            <a:ext cx="1362075" cy="446088"/>
            <a:chOff x="4942" y="6831"/>
            <a:chExt cx="1788" cy="581"/>
          </a:xfrm>
        </p:grpSpPr>
        <p:grpSp>
          <p:nvGrpSpPr>
            <p:cNvPr id="9" name="Group 158"/>
            <p:cNvGrpSpPr>
              <a:grpSpLocks/>
            </p:cNvGrpSpPr>
            <p:nvPr/>
          </p:nvGrpSpPr>
          <p:grpSpPr bwMode="auto">
            <a:xfrm>
              <a:off x="5866" y="6831"/>
              <a:ext cx="864" cy="576"/>
              <a:chOff x="6048" y="6879"/>
              <a:chExt cx="864" cy="576"/>
            </a:xfrm>
          </p:grpSpPr>
          <p:sp>
            <p:nvSpPr>
              <p:cNvPr id="13396" name="Rectangle 159"/>
              <p:cNvSpPr>
                <a:spLocks noChangeArrowheads="1"/>
              </p:cNvSpPr>
              <p:nvPr/>
            </p:nvSpPr>
            <p:spPr bwMode="auto">
              <a:xfrm>
                <a:off x="6048" y="6879"/>
                <a:ext cx="770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397" name="Text Box 160"/>
              <p:cNvSpPr txBox="1">
                <a:spLocks noChangeArrowheads="1"/>
              </p:cNvSpPr>
              <p:nvPr/>
            </p:nvSpPr>
            <p:spPr bwMode="auto">
              <a:xfrm>
                <a:off x="6048" y="6912"/>
                <a:ext cx="86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100" b="1" dirty="0"/>
                  <a:t>Static</a:t>
                </a:r>
                <a:endParaRPr lang="en-US" sz="1100" b="1" dirty="0"/>
              </a:p>
            </p:txBody>
          </p:sp>
        </p:grpSp>
        <p:grpSp>
          <p:nvGrpSpPr>
            <p:cNvPr id="10" name="Group 161"/>
            <p:cNvGrpSpPr>
              <a:grpSpLocks/>
            </p:cNvGrpSpPr>
            <p:nvPr/>
          </p:nvGrpSpPr>
          <p:grpSpPr bwMode="auto">
            <a:xfrm>
              <a:off x="4942" y="6836"/>
              <a:ext cx="864" cy="576"/>
              <a:chOff x="4752" y="7023"/>
              <a:chExt cx="864" cy="576"/>
            </a:xfrm>
          </p:grpSpPr>
          <p:sp>
            <p:nvSpPr>
              <p:cNvPr id="13394" name="Rectangle 162"/>
              <p:cNvSpPr>
                <a:spLocks noChangeArrowheads="1"/>
              </p:cNvSpPr>
              <p:nvPr/>
            </p:nvSpPr>
            <p:spPr bwMode="auto">
              <a:xfrm>
                <a:off x="4752" y="7023"/>
                <a:ext cx="770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395" name="Text Box 163"/>
              <p:cNvSpPr txBox="1">
                <a:spLocks noChangeArrowheads="1"/>
              </p:cNvSpPr>
              <p:nvPr/>
            </p:nvSpPr>
            <p:spPr bwMode="auto">
              <a:xfrm>
                <a:off x="4752" y="7056"/>
                <a:ext cx="86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100" b="1" dirty="0"/>
                  <a:t>Flash</a:t>
                </a:r>
                <a:endParaRPr lang="en-US" sz="1000" b="1" dirty="0"/>
              </a:p>
            </p:txBody>
          </p:sp>
        </p:grpSp>
      </p:grpSp>
      <p:grpSp>
        <p:nvGrpSpPr>
          <p:cNvPr id="11" name="Group 164"/>
          <p:cNvGrpSpPr>
            <a:grpSpLocks/>
          </p:cNvGrpSpPr>
          <p:nvPr/>
        </p:nvGrpSpPr>
        <p:grpSpPr bwMode="auto">
          <a:xfrm>
            <a:off x="4716463" y="5064125"/>
            <a:ext cx="658812" cy="442913"/>
            <a:chOff x="6048" y="6879"/>
            <a:chExt cx="864" cy="576"/>
          </a:xfrm>
        </p:grpSpPr>
        <p:sp>
          <p:nvSpPr>
            <p:cNvPr id="13390" name="Rectangle 165"/>
            <p:cNvSpPr>
              <a:spLocks noChangeArrowheads="1"/>
            </p:cNvSpPr>
            <p:nvPr/>
          </p:nvSpPr>
          <p:spPr bwMode="auto">
            <a:xfrm>
              <a:off x="6048" y="6879"/>
              <a:ext cx="770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13391" name="Text Box 166"/>
            <p:cNvSpPr txBox="1">
              <a:spLocks noChangeArrowheads="1"/>
            </p:cNvSpPr>
            <p:nvPr/>
          </p:nvSpPr>
          <p:spPr bwMode="auto">
            <a:xfrm>
              <a:off x="6048" y="6912"/>
              <a:ext cx="8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IE" sz="1100" b="1" dirty="0"/>
                <a:t>Fuse/</a:t>
              </a:r>
            </a:p>
            <a:p>
              <a:pPr algn="ctr" rtl="0"/>
              <a:r>
                <a:rPr lang="en-IE" sz="1100" b="1" dirty="0"/>
                <a:t>anti</a:t>
              </a:r>
              <a:endParaRPr lang="en-US" sz="1100" b="1" dirty="0"/>
            </a:p>
          </p:txBody>
        </p:sp>
      </p:grpSp>
      <p:grpSp>
        <p:nvGrpSpPr>
          <p:cNvPr id="12" name="Group 168"/>
          <p:cNvGrpSpPr>
            <a:grpSpLocks/>
          </p:cNvGrpSpPr>
          <p:nvPr/>
        </p:nvGrpSpPr>
        <p:grpSpPr bwMode="auto">
          <a:xfrm>
            <a:off x="1928813" y="5073650"/>
            <a:ext cx="949325" cy="442913"/>
            <a:chOff x="1215" y="3339"/>
            <a:chExt cx="598" cy="279"/>
          </a:xfrm>
        </p:grpSpPr>
        <p:sp>
          <p:nvSpPr>
            <p:cNvPr id="13388" name="Rectangle 169"/>
            <p:cNvSpPr>
              <a:spLocks noChangeArrowheads="1"/>
            </p:cNvSpPr>
            <p:nvPr/>
          </p:nvSpPr>
          <p:spPr bwMode="auto">
            <a:xfrm>
              <a:off x="1292" y="3339"/>
              <a:ext cx="484" cy="2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13389" name="Text Box 170"/>
            <p:cNvSpPr txBox="1">
              <a:spLocks noChangeArrowheads="1"/>
            </p:cNvSpPr>
            <p:nvPr/>
          </p:nvSpPr>
          <p:spPr bwMode="auto">
            <a:xfrm>
              <a:off x="1215" y="3384"/>
              <a:ext cx="59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IE" sz="1200" b="1" dirty="0" err="1"/>
                <a:t>SoC</a:t>
              </a:r>
              <a:r>
                <a:rPr lang="en-IE" sz="1200" b="1" dirty="0"/>
                <a:t>\</a:t>
              </a:r>
              <a:r>
                <a:rPr lang="en-IE" sz="1200" b="1" dirty="0" err="1"/>
                <a:t>SiP</a:t>
              </a:r>
              <a:r>
                <a:rPr lang="en-IE" sz="1200" b="1" dirty="0"/>
                <a:t> </a:t>
              </a:r>
              <a:endParaRPr lang="en-US" sz="1000" b="1" dirty="0"/>
            </a:p>
          </p:txBody>
        </p:sp>
      </p:grpSp>
      <p:sp>
        <p:nvSpPr>
          <p:cNvPr id="10418" name="Line 178"/>
          <p:cNvSpPr>
            <a:spLocks noChangeShapeType="1"/>
          </p:cNvSpPr>
          <p:nvPr/>
        </p:nvSpPr>
        <p:spPr bwMode="auto">
          <a:xfrm>
            <a:off x="4572000" y="4508500"/>
            <a:ext cx="936625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grpSp>
        <p:nvGrpSpPr>
          <p:cNvPr id="13" name="Group 179"/>
          <p:cNvGrpSpPr>
            <a:grpSpLocks/>
          </p:cNvGrpSpPr>
          <p:nvPr/>
        </p:nvGrpSpPr>
        <p:grpSpPr bwMode="auto">
          <a:xfrm>
            <a:off x="1331913" y="4210050"/>
            <a:ext cx="1271587" cy="442913"/>
            <a:chOff x="3744" y="5340"/>
            <a:chExt cx="1008" cy="576"/>
          </a:xfrm>
        </p:grpSpPr>
        <p:sp>
          <p:nvSpPr>
            <p:cNvPr id="13380" name="Rectangle 180"/>
            <p:cNvSpPr>
              <a:spLocks noChangeArrowheads="1"/>
            </p:cNvSpPr>
            <p:nvPr/>
          </p:nvSpPr>
          <p:spPr bwMode="auto">
            <a:xfrm>
              <a:off x="3744" y="5340"/>
              <a:ext cx="1008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13381" name="Text Box 181"/>
            <p:cNvSpPr txBox="1">
              <a:spLocks noChangeArrowheads="1"/>
            </p:cNvSpPr>
            <p:nvPr/>
          </p:nvSpPr>
          <p:spPr bwMode="auto">
            <a:xfrm>
              <a:off x="3744" y="5463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IE" sz="1200" b="1" dirty="0"/>
                <a:t>Custom </a:t>
              </a:r>
              <a:r>
                <a:rPr lang="en-IE" sz="1200" b="1" dirty="0" smtClean="0"/>
                <a:t>ASIC</a:t>
              </a:r>
              <a:endParaRPr lang="en-US" sz="1000" b="1" dirty="0"/>
            </a:p>
          </p:txBody>
        </p:sp>
      </p:grpSp>
      <p:sp>
        <p:nvSpPr>
          <p:cNvPr id="10422" name="Line 182"/>
          <p:cNvSpPr>
            <a:spLocks noChangeShapeType="1"/>
          </p:cNvSpPr>
          <p:nvPr/>
        </p:nvSpPr>
        <p:spPr bwMode="auto">
          <a:xfrm flipH="1">
            <a:off x="2268538" y="3789363"/>
            <a:ext cx="142875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23" name="Line 183"/>
          <p:cNvSpPr>
            <a:spLocks noChangeShapeType="1"/>
          </p:cNvSpPr>
          <p:nvPr/>
        </p:nvSpPr>
        <p:spPr bwMode="auto">
          <a:xfrm>
            <a:off x="1692275" y="3068638"/>
            <a:ext cx="792163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25" name="Line 185"/>
          <p:cNvSpPr>
            <a:spLocks noChangeShapeType="1"/>
          </p:cNvSpPr>
          <p:nvPr/>
        </p:nvSpPr>
        <p:spPr bwMode="auto">
          <a:xfrm flipH="1">
            <a:off x="5653088" y="2636838"/>
            <a:ext cx="1871662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26" name="Line 186"/>
          <p:cNvSpPr>
            <a:spLocks noChangeShapeType="1"/>
          </p:cNvSpPr>
          <p:nvPr/>
        </p:nvSpPr>
        <p:spPr bwMode="auto">
          <a:xfrm flipH="1">
            <a:off x="7019925" y="2708275"/>
            <a:ext cx="504825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27" name="Text Box 187"/>
          <p:cNvSpPr txBox="1">
            <a:spLocks noChangeArrowheads="1"/>
          </p:cNvSpPr>
          <p:nvPr/>
        </p:nvSpPr>
        <p:spPr bwMode="auto">
          <a:xfrm>
            <a:off x="684213" y="1939925"/>
            <a:ext cx="1728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IE" sz="1600" b="0"/>
              <a:t>Flexible Hardware </a:t>
            </a:r>
            <a:endParaRPr lang="en-US" sz="1600" b="0"/>
          </a:p>
        </p:txBody>
      </p:sp>
      <p:sp>
        <p:nvSpPr>
          <p:cNvPr id="10428" name="Text Box 188"/>
          <p:cNvSpPr txBox="1">
            <a:spLocks noChangeArrowheads="1"/>
          </p:cNvSpPr>
          <p:nvPr/>
        </p:nvSpPr>
        <p:spPr bwMode="auto">
          <a:xfrm>
            <a:off x="250825" y="2805113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IE" sz="1600" b="0"/>
              <a:t>Fixed hardware</a:t>
            </a:r>
            <a:endParaRPr lang="en-US" sz="1600" b="0"/>
          </a:p>
        </p:txBody>
      </p:sp>
      <p:sp>
        <p:nvSpPr>
          <p:cNvPr id="10429" name="Text Box 189"/>
          <p:cNvSpPr txBox="1">
            <a:spLocks noChangeArrowheads="1"/>
          </p:cNvSpPr>
          <p:nvPr/>
        </p:nvSpPr>
        <p:spPr bwMode="auto">
          <a:xfrm>
            <a:off x="7451725" y="2276475"/>
            <a:ext cx="1511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IE" sz="1600" b="0"/>
              <a:t>Fixed Hardware</a:t>
            </a:r>
            <a:endParaRPr lang="en-US" sz="1600" b="0"/>
          </a:p>
        </p:txBody>
      </p:sp>
      <p:sp>
        <p:nvSpPr>
          <p:cNvPr id="10430" name="Text Box 190"/>
          <p:cNvSpPr txBox="1">
            <a:spLocks noChangeArrowheads="1"/>
          </p:cNvSpPr>
          <p:nvPr/>
        </p:nvSpPr>
        <p:spPr bwMode="auto">
          <a:xfrm>
            <a:off x="1" y="6092825"/>
            <a:ext cx="3130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IE" sz="1600" b="0" dirty="0">
                <a:solidFill>
                  <a:srgbClr val="FF0000"/>
                </a:solidFill>
              </a:rPr>
              <a:t>Performance\flexibility trade-off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10431" name="Line 191"/>
          <p:cNvSpPr>
            <a:spLocks noChangeShapeType="1"/>
          </p:cNvSpPr>
          <p:nvPr/>
        </p:nvSpPr>
        <p:spPr bwMode="auto">
          <a:xfrm>
            <a:off x="4427538" y="4508500"/>
            <a:ext cx="43180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grpSp>
        <p:nvGrpSpPr>
          <p:cNvPr id="14" name="Group 192"/>
          <p:cNvGrpSpPr>
            <a:grpSpLocks/>
          </p:cNvGrpSpPr>
          <p:nvPr/>
        </p:nvGrpSpPr>
        <p:grpSpPr bwMode="auto">
          <a:xfrm>
            <a:off x="5426075" y="5064125"/>
            <a:ext cx="658813" cy="442913"/>
            <a:chOff x="6048" y="6879"/>
            <a:chExt cx="864" cy="576"/>
          </a:xfrm>
        </p:grpSpPr>
        <p:sp>
          <p:nvSpPr>
            <p:cNvPr id="13378" name="Rectangle 193"/>
            <p:cNvSpPr>
              <a:spLocks noChangeArrowheads="1"/>
            </p:cNvSpPr>
            <p:nvPr/>
          </p:nvSpPr>
          <p:spPr bwMode="auto">
            <a:xfrm>
              <a:off x="6048" y="6879"/>
              <a:ext cx="770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sp>
          <p:nvSpPr>
            <p:cNvPr id="13379" name="Text Box 194"/>
            <p:cNvSpPr txBox="1">
              <a:spLocks noChangeArrowheads="1"/>
            </p:cNvSpPr>
            <p:nvPr/>
          </p:nvSpPr>
          <p:spPr bwMode="auto">
            <a:xfrm>
              <a:off x="6048" y="6912"/>
              <a:ext cx="8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IE" sz="1100" b="1" dirty="0"/>
                <a:t>E(E)</a:t>
              </a:r>
            </a:p>
            <a:p>
              <a:pPr algn="ctr" rtl="0"/>
              <a:r>
                <a:rPr lang="en-IE" sz="1100" b="1" dirty="0"/>
                <a:t>PROM</a:t>
              </a:r>
              <a:endParaRPr lang="en-US" sz="1100" b="1" dirty="0"/>
            </a:p>
          </p:txBody>
        </p:sp>
      </p:grpSp>
      <p:sp>
        <p:nvSpPr>
          <p:cNvPr id="10435" name="Line 195"/>
          <p:cNvSpPr>
            <a:spLocks noChangeShapeType="1"/>
          </p:cNvSpPr>
          <p:nvPr/>
        </p:nvSpPr>
        <p:spPr bwMode="auto">
          <a:xfrm>
            <a:off x="3476625" y="554355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36" name="Line 196"/>
          <p:cNvSpPr>
            <a:spLocks noChangeShapeType="1"/>
          </p:cNvSpPr>
          <p:nvPr/>
        </p:nvSpPr>
        <p:spPr bwMode="auto">
          <a:xfrm>
            <a:off x="3492500" y="5548313"/>
            <a:ext cx="935038" cy="452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39" name="Line 199"/>
          <p:cNvSpPr>
            <a:spLocks noChangeShapeType="1"/>
          </p:cNvSpPr>
          <p:nvPr/>
        </p:nvSpPr>
        <p:spPr bwMode="auto">
          <a:xfrm flipH="1">
            <a:off x="3606800" y="5526088"/>
            <a:ext cx="650875" cy="46513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40" name="Line 200"/>
          <p:cNvSpPr>
            <a:spLocks noChangeShapeType="1"/>
          </p:cNvSpPr>
          <p:nvPr/>
        </p:nvSpPr>
        <p:spPr bwMode="auto">
          <a:xfrm>
            <a:off x="4256088" y="5527675"/>
            <a:ext cx="460375" cy="47307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43" name="Line 203"/>
          <p:cNvSpPr>
            <a:spLocks noChangeShapeType="1"/>
          </p:cNvSpPr>
          <p:nvPr/>
        </p:nvSpPr>
        <p:spPr bwMode="auto">
          <a:xfrm flipH="1">
            <a:off x="4932363" y="5546725"/>
            <a:ext cx="779462" cy="4540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44" name="Line 204"/>
          <p:cNvSpPr>
            <a:spLocks noChangeShapeType="1"/>
          </p:cNvSpPr>
          <p:nvPr/>
        </p:nvSpPr>
        <p:spPr bwMode="auto">
          <a:xfrm flipH="1">
            <a:off x="3949700" y="5540375"/>
            <a:ext cx="1771650" cy="4460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45" name="Line 205"/>
          <p:cNvSpPr>
            <a:spLocks noChangeShapeType="1"/>
          </p:cNvSpPr>
          <p:nvPr/>
        </p:nvSpPr>
        <p:spPr bwMode="auto">
          <a:xfrm flipH="1">
            <a:off x="4787900" y="5527675"/>
            <a:ext cx="198438" cy="47307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46" name="Line 206"/>
          <p:cNvSpPr>
            <a:spLocks noChangeShapeType="1"/>
          </p:cNvSpPr>
          <p:nvPr/>
        </p:nvSpPr>
        <p:spPr bwMode="auto">
          <a:xfrm flipH="1">
            <a:off x="3783013" y="5526088"/>
            <a:ext cx="1196975" cy="44926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47" name="Line 207"/>
          <p:cNvSpPr>
            <a:spLocks noChangeShapeType="1"/>
          </p:cNvSpPr>
          <p:nvPr/>
        </p:nvSpPr>
        <p:spPr bwMode="auto">
          <a:xfrm flipH="1">
            <a:off x="1547813" y="4714875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10448" name="Line 208"/>
          <p:cNvSpPr>
            <a:spLocks noChangeShapeType="1"/>
          </p:cNvSpPr>
          <p:nvPr/>
        </p:nvSpPr>
        <p:spPr bwMode="auto">
          <a:xfrm>
            <a:off x="2125663" y="4714875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grpSp>
        <p:nvGrpSpPr>
          <p:cNvPr id="15" name="Group 86"/>
          <p:cNvGrpSpPr/>
          <p:nvPr/>
        </p:nvGrpSpPr>
        <p:grpSpPr>
          <a:xfrm>
            <a:off x="5451475" y="2300288"/>
            <a:ext cx="1468438" cy="989012"/>
            <a:chOff x="5451475" y="2300288"/>
            <a:chExt cx="1468438" cy="989012"/>
          </a:xfrm>
        </p:grpSpPr>
        <p:grpSp>
          <p:nvGrpSpPr>
            <p:cNvPr id="16" name="Group 85"/>
            <p:cNvGrpSpPr/>
            <p:nvPr/>
          </p:nvGrpSpPr>
          <p:grpSpPr>
            <a:xfrm>
              <a:off x="5451475" y="2300288"/>
              <a:ext cx="1468438" cy="989012"/>
              <a:chOff x="5451475" y="2300288"/>
              <a:chExt cx="1468438" cy="989012"/>
            </a:xfrm>
          </p:grpSpPr>
          <p:sp>
            <p:nvSpPr>
              <p:cNvPr id="13352" name="Rectangle 209"/>
              <p:cNvSpPr>
                <a:spLocks noChangeArrowheads="1"/>
              </p:cNvSpPr>
              <p:nvPr/>
            </p:nvSpPr>
            <p:spPr bwMode="auto">
              <a:xfrm>
                <a:off x="5472113" y="2300288"/>
                <a:ext cx="1316037" cy="44132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356" name="Line 213"/>
              <p:cNvSpPr>
                <a:spLocks noChangeShapeType="1"/>
              </p:cNvSpPr>
              <p:nvPr/>
            </p:nvSpPr>
            <p:spPr bwMode="auto">
              <a:xfrm>
                <a:off x="6457950" y="2741613"/>
                <a:ext cx="461963" cy="546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rtl="0"/>
                <a:endParaRPr lang="ar-IQ"/>
              </a:p>
            </p:txBody>
          </p:sp>
          <p:sp>
            <p:nvSpPr>
              <p:cNvPr id="13357" name="Line 214"/>
              <p:cNvSpPr>
                <a:spLocks noChangeShapeType="1"/>
              </p:cNvSpPr>
              <p:nvPr/>
            </p:nvSpPr>
            <p:spPr bwMode="auto">
              <a:xfrm flipH="1">
                <a:off x="5451475" y="2741613"/>
                <a:ext cx="349250" cy="5476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rtl="0"/>
                <a:endParaRPr lang="ar-IQ"/>
              </a:p>
            </p:txBody>
          </p:sp>
        </p:grpSp>
        <p:sp>
          <p:nvSpPr>
            <p:cNvPr id="13358" name="Text Box 215"/>
            <p:cNvSpPr txBox="1">
              <a:spLocks noChangeArrowheads="1"/>
            </p:cNvSpPr>
            <p:nvPr/>
          </p:nvSpPr>
          <p:spPr bwMode="auto">
            <a:xfrm>
              <a:off x="5643570" y="2382832"/>
              <a:ext cx="1096962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IE" sz="1400" b="1" dirty="0"/>
                <a:t>Standard</a:t>
              </a:r>
              <a:endParaRPr lang="en-US" sz="1400" b="1" dirty="0"/>
            </a:p>
          </p:txBody>
        </p:sp>
      </p:grpSp>
      <p:grpSp>
        <p:nvGrpSpPr>
          <p:cNvPr id="17" name="Group 87"/>
          <p:cNvGrpSpPr/>
          <p:nvPr/>
        </p:nvGrpSpPr>
        <p:grpSpPr>
          <a:xfrm>
            <a:off x="2817813" y="2300288"/>
            <a:ext cx="1436687" cy="1006475"/>
            <a:chOff x="2817813" y="2300288"/>
            <a:chExt cx="1436687" cy="1006475"/>
          </a:xfrm>
        </p:grpSpPr>
        <p:sp>
          <p:nvSpPr>
            <p:cNvPr id="13353" name="Rectangle 210"/>
            <p:cNvSpPr>
              <a:spLocks noChangeArrowheads="1"/>
            </p:cNvSpPr>
            <p:nvPr/>
          </p:nvSpPr>
          <p:spPr bwMode="auto">
            <a:xfrm>
              <a:off x="2840038" y="2300288"/>
              <a:ext cx="1316037" cy="44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GB"/>
            </a:p>
          </p:txBody>
        </p:sp>
        <p:grpSp>
          <p:nvGrpSpPr>
            <p:cNvPr id="18" name="Group 84"/>
            <p:cNvGrpSpPr/>
            <p:nvPr/>
          </p:nvGrpSpPr>
          <p:grpSpPr>
            <a:xfrm>
              <a:off x="2817813" y="2743200"/>
              <a:ext cx="1436687" cy="563563"/>
              <a:chOff x="2817813" y="2743200"/>
              <a:chExt cx="1436687" cy="563563"/>
            </a:xfrm>
          </p:grpSpPr>
          <p:sp>
            <p:nvSpPr>
              <p:cNvPr id="13354" name="Line 211"/>
              <p:cNvSpPr>
                <a:spLocks noChangeShapeType="1"/>
              </p:cNvSpPr>
              <p:nvPr/>
            </p:nvSpPr>
            <p:spPr bwMode="auto">
              <a:xfrm>
                <a:off x="3786188" y="2747963"/>
                <a:ext cx="468312" cy="555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rtl="0"/>
                <a:endParaRPr lang="ar-IQ"/>
              </a:p>
            </p:txBody>
          </p:sp>
          <p:sp>
            <p:nvSpPr>
              <p:cNvPr id="13355" name="Line 212"/>
              <p:cNvSpPr>
                <a:spLocks noChangeShapeType="1"/>
              </p:cNvSpPr>
              <p:nvPr/>
            </p:nvSpPr>
            <p:spPr bwMode="auto">
              <a:xfrm flipH="1">
                <a:off x="2817813" y="2743200"/>
                <a:ext cx="355600" cy="563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rtl="0"/>
                <a:endParaRPr lang="ar-IQ"/>
              </a:p>
            </p:txBody>
          </p:sp>
        </p:grpSp>
        <p:sp>
          <p:nvSpPr>
            <p:cNvPr id="13359" name="Text Box 216"/>
            <p:cNvSpPr txBox="1">
              <a:spLocks noChangeArrowheads="1"/>
            </p:cNvSpPr>
            <p:nvPr/>
          </p:nvSpPr>
          <p:spPr bwMode="auto">
            <a:xfrm>
              <a:off x="2949575" y="2371725"/>
              <a:ext cx="1096963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IE" sz="1400" b="1" dirty="0"/>
                <a:t>ASIC</a:t>
              </a:r>
              <a:endParaRPr lang="en-US" sz="1400" b="1" dirty="0"/>
            </a:p>
          </p:txBody>
        </p:sp>
      </p:grpSp>
      <p:grpSp>
        <p:nvGrpSpPr>
          <p:cNvPr id="19" name="Group 217"/>
          <p:cNvGrpSpPr>
            <a:grpSpLocks/>
          </p:cNvGrpSpPr>
          <p:nvPr/>
        </p:nvGrpSpPr>
        <p:grpSpPr bwMode="auto">
          <a:xfrm>
            <a:off x="2198688" y="3290887"/>
            <a:ext cx="5326062" cy="1120774"/>
            <a:chOff x="1385" y="2073"/>
            <a:chExt cx="3355" cy="706"/>
          </a:xfrm>
        </p:grpSpPr>
        <p:grpSp>
          <p:nvGrpSpPr>
            <p:cNvPr id="20" name="Group 218"/>
            <p:cNvGrpSpPr>
              <a:grpSpLocks/>
            </p:cNvGrpSpPr>
            <p:nvPr/>
          </p:nvGrpSpPr>
          <p:grpSpPr bwMode="auto">
            <a:xfrm>
              <a:off x="3139" y="2073"/>
              <a:ext cx="1601" cy="280"/>
              <a:chOff x="6270" y="3894"/>
              <a:chExt cx="3338" cy="580"/>
            </a:xfrm>
          </p:grpSpPr>
          <p:sp>
            <p:nvSpPr>
              <p:cNvPr id="13374" name="Rectangle 219"/>
              <p:cNvSpPr>
                <a:spLocks noChangeArrowheads="1"/>
              </p:cNvSpPr>
              <p:nvPr/>
            </p:nvSpPr>
            <p:spPr bwMode="auto">
              <a:xfrm>
                <a:off x="6270" y="3894"/>
                <a:ext cx="1584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375" name="Rectangle 220"/>
              <p:cNvSpPr>
                <a:spLocks noChangeArrowheads="1"/>
              </p:cNvSpPr>
              <p:nvPr/>
            </p:nvSpPr>
            <p:spPr bwMode="auto">
              <a:xfrm>
                <a:off x="8024" y="3898"/>
                <a:ext cx="1584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376" name="Text Box 221"/>
              <p:cNvSpPr txBox="1">
                <a:spLocks noChangeArrowheads="1"/>
              </p:cNvSpPr>
              <p:nvPr/>
            </p:nvSpPr>
            <p:spPr bwMode="auto">
              <a:xfrm>
                <a:off x="6363" y="3978"/>
                <a:ext cx="144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100" b="1" dirty="0"/>
                  <a:t>Processors</a:t>
                </a:r>
                <a:endParaRPr lang="en-US" sz="1100" b="1" dirty="0"/>
              </a:p>
            </p:txBody>
          </p:sp>
          <p:sp>
            <p:nvSpPr>
              <p:cNvPr id="13377" name="Text Box 222"/>
              <p:cNvSpPr txBox="1">
                <a:spLocks noChangeArrowheads="1"/>
              </p:cNvSpPr>
              <p:nvPr/>
            </p:nvSpPr>
            <p:spPr bwMode="auto">
              <a:xfrm>
                <a:off x="8163" y="3978"/>
                <a:ext cx="144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100" b="1" dirty="0"/>
                  <a:t>SSI/MSI</a:t>
                </a:r>
                <a:endParaRPr lang="en-US" sz="1100" b="1" dirty="0"/>
              </a:p>
            </p:txBody>
          </p:sp>
        </p:grpSp>
        <p:grpSp>
          <p:nvGrpSpPr>
            <p:cNvPr id="21" name="Group 223"/>
            <p:cNvGrpSpPr>
              <a:grpSpLocks/>
            </p:cNvGrpSpPr>
            <p:nvPr/>
          </p:nvGrpSpPr>
          <p:grpSpPr bwMode="auto">
            <a:xfrm>
              <a:off x="1385" y="2084"/>
              <a:ext cx="1647" cy="282"/>
              <a:chOff x="2614" y="3918"/>
              <a:chExt cx="3434" cy="582"/>
            </a:xfrm>
          </p:grpSpPr>
          <p:sp>
            <p:nvSpPr>
              <p:cNvPr id="13370" name="Rectangle 224"/>
              <p:cNvSpPr>
                <a:spLocks noChangeArrowheads="1"/>
              </p:cNvSpPr>
              <p:nvPr/>
            </p:nvSpPr>
            <p:spPr bwMode="auto">
              <a:xfrm>
                <a:off x="4377" y="3924"/>
                <a:ext cx="1584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371" name="Rectangle 225"/>
              <p:cNvSpPr>
                <a:spLocks noChangeArrowheads="1"/>
              </p:cNvSpPr>
              <p:nvPr/>
            </p:nvSpPr>
            <p:spPr bwMode="auto">
              <a:xfrm>
                <a:off x="2614" y="3918"/>
                <a:ext cx="1584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endParaRPr lang="en-GB"/>
              </a:p>
            </p:txBody>
          </p:sp>
          <p:sp>
            <p:nvSpPr>
              <p:cNvPr id="13372" name="Text Box 226"/>
              <p:cNvSpPr txBox="1">
                <a:spLocks noChangeArrowheads="1"/>
              </p:cNvSpPr>
              <p:nvPr/>
            </p:nvSpPr>
            <p:spPr bwMode="auto">
              <a:xfrm>
                <a:off x="4320" y="4032"/>
                <a:ext cx="172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100" b="1" dirty="0"/>
                  <a:t>Semi-custom</a:t>
                </a:r>
                <a:endParaRPr lang="en-US" sz="1000" b="1" dirty="0"/>
              </a:p>
            </p:txBody>
          </p:sp>
          <p:sp>
            <p:nvSpPr>
              <p:cNvPr id="13373" name="Text Box 227"/>
              <p:cNvSpPr txBox="1">
                <a:spLocks noChangeArrowheads="1"/>
              </p:cNvSpPr>
              <p:nvPr/>
            </p:nvSpPr>
            <p:spPr bwMode="auto">
              <a:xfrm>
                <a:off x="2736" y="4032"/>
                <a:ext cx="144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IE" sz="1100" b="1" dirty="0"/>
                  <a:t>Full-custom</a:t>
                </a:r>
                <a:endParaRPr lang="en-US" sz="1100" b="1" dirty="0"/>
              </a:p>
            </p:txBody>
          </p:sp>
        </p:grpSp>
        <p:sp>
          <p:nvSpPr>
            <p:cNvPr id="13366" name="Text Box 228"/>
            <p:cNvSpPr txBox="1">
              <a:spLocks noChangeArrowheads="1"/>
            </p:cNvSpPr>
            <p:nvPr/>
          </p:nvSpPr>
          <p:spPr bwMode="auto">
            <a:xfrm>
              <a:off x="2336" y="2614"/>
              <a:ext cx="634" cy="1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GB" sz="1100" b="1" dirty="0"/>
                <a:t>Gate Array</a:t>
              </a:r>
              <a:endParaRPr lang="en-US" sz="1100" b="1" dirty="0"/>
            </a:p>
          </p:txBody>
        </p:sp>
        <p:sp>
          <p:nvSpPr>
            <p:cNvPr id="13368" name="Line 230"/>
            <p:cNvSpPr>
              <a:spLocks noChangeShapeType="1"/>
            </p:cNvSpPr>
            <p:nvPr/>
          </p:nvSpPr>
          <p:spPr bwMode="auto">
            <a:xfrm>
              <a:off x="2608" y="238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rtl="0"/>
              <a:endParaRPr lang="ar-IQ"/>
            </a:p>
          </p:txBody>
        </p:sp>
      </p:grpSp>
      <p:sp>
        <p:nvSpPr>
          <p:cNvPr id="10473" name="Oval 233"/>
          <p:cNvSpPr>
            <a:spLocks noChangeArrowheads="1"/>
          </p:cNvSpPr>
          <p:nvPr/>
        </p:nvSpPr>
        <p:spPr bwMode="auto">
          <a:xfrm>
            <a:off x="3276600" y="5949950"/>
            <a:ext cx="1873250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endParaRPr lang="en-GB"/>
          </a:p>
        </p:txBody>
      </p:sp>
      <p:pic>
        <p:nvPicPr>
          <p:cNvPr id="13363" name="Picture 234" descr="maze_final_SR cop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3789363"/>
            <a:ext cx="2098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>
          <a:xfrm flipH="1">
            <a:off x="8316416" y="6292851"/>
            <a:ext cx="827584" cy="448518"/>
          </a:xfrm>
        </p:spPr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6</a:t>
            </a:fld>
            <a:endParaRPr lang="ar-IQ"/>
          </a:p>
        </p:txBody>
      </p:sp>
      <p:sp>
        <p:nvSpPr>
          <p:cNvPr id="22" name="TextBox 21"/>
          <p:cNvSpPr txBox="1"/>
          <p:nvPr/>
        </p:nvSpPr>
        <p:spPr>
          <a:xfrm>
            <a:off x="250825" y="85793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application-specific</a:t>
            </a:r>
          </a:p>
          <a:p>
            <a:r>
              <a:rPr lang="en-US" dirty="0" smtClean="0"/>
              <a:t> </a:t>
            </a:r>
            <a:r>
              <a:rPr lang="en-US" dirty="0"/>
              <a:t>integrated circuit</a:t>
            </a:r>
          </a:p>
        </p:txBody>
      </p:sp>
      <p:sp>
        <p:nvSpPr>
          <p:cNvPr id="90" name="Line 184"/>
          <p:cNvSpPr>
            <a:spLocks noChangeShapeType="1"/>
          </p:cNvSpPr>
          <p:nvPr/>
        </p:nvSpPr>
        <p:spPr bwMode="auto">
          <a:xfrm>
            <a:off x="1979712" y="1484784"/>
            <a:ext cx="1266236" cy="7529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91" name="Line 184"/>
          <p:cNvSpPr>
            <a:spLocks noChangeShapeType="1"/>
          </p:cNvSpPr>
          <p:nvPr/>
        </p:nvSpPr>
        <p:spPr bwMode="auto">
          <a:xfrm>
            <a:off x="2051051" y="2382832"/>
            <a:ext cx="1512837" cy="9021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/>
            <a:endParaRPr lang="ar-IQ"/>
          </a:p>
        </p:txBody>
      </p:sp>
      <p:sp>
        <p:nvSpPr>
          <p:cNvPr id="23" name="TextBox 22"/>
          <p:cNvSpPr txBox="1"/>
          <p:nvPr/>
        </p:nvSpPr>
        <p:spPr>
          <a:xfrm>
            <a:off x="5966986" y="5949280"/>
            <a:ext cx="206139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SoC</a:t>
            </a:r>
            <a:r>
              <a:rPr lang="en-US" dirty="0" smtClean="0"/>
              <a:t>: System on chip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11210" y="6412984"/>
            <a:ext cx="26212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SiP</a:t>
            </a:r>
            <a:r>
              <a:rPr lang="en-US" dirty="0" smtClean="0"/>
              <a:t>: System in package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8" grpId="0" animBg="1"/>
      <p:bldP spid="10389" grpId="0" animBg="1"/>
      <p:bldP spid="10418" grpId="0" animBg="1"/>
      <p:bldP spid="10422" grpId="0" animBg="1"/>
      <p:bldP spid="10423" grpId="0" animBg="1"/>
      <p:bldP spid="10425" grpId="0" animBg="1"/>
      <p:bldP spid="10426" grpId="0" animBg="1"/>
      <p:bldP spid="10427" grpId="0"/>
      <p:bldP spid="10428" grpId="0"/>
      <p:bldP spid="10429" grpId="0"/>
      <p:bldP spid="10430" grpId="0"/>
      <p:bldP spid="10431" grpId="0" animBg="1"/>
      <p:bldP spid="10435" grpId="0" animBg="1"/>
      <p:bldP spid="10436" grpId="0" animBg="1"/>
      <p:bldP spid="10439" grpId="0" animBg="1"/>
      <p:bldP spid="10440" grpId="0" animBg="1"/>
      <p:bldP spid="10443" grpId="0" animBg="1"/>
      <p:bldP spid="10444" grpId="0" animBg="1"/>
      <p:bldP spid="10445" grpId="0" animBg="1"/>
      <p:bldP spid="10446" grpId="0" animBg="1"/>
      <p:bldP spid="10447" grpId="0" animBg="1"/>
      <p:bldP spid="10448" grpId="0" animBg="1"/>
      <p:bldP spid="10473" grpId="0" animBg="1"/>
      <p:bldP spid="22" grpId="0"/>
      <p:bldP spid="90" grpId="0" animBg="1"/>
      <p:bldP spid="9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533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300" b="1" dirty="0">
                <a:solidFill>
                  <a:schemeClr val="tx2"/>
                </a:solidFill>
                <a:latin typeface="Tahoma" pitchFamily="34" charset="0"/>
              </a:rPr>
              <a:t>Implementation Trade-offs</a:t>
            </a:r>
          </a:p>
        </p:txBody>
      </p:sp>
      <p:sp>
        <p:nvSpPr>
          <p:cNvPr id="14339" name="Text Box 70"/>
          <p:cNvSpPr txBox="1">
            <a:spLocks noChangeArrowheads="1"/>
          </p:cNvSpPr>
          <p:nvPr/>
        </p:nvSpPr>
        <p:spPr bwMode="auto">
          <a:xfrm>
            <a:off x="533400" y="1295400"/>
            <a:ext cx="814228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spcAft>
                <a:spcPct val="15000"/>
              </a:spcAft>
              <a:buFontTx/>
              <a:buChar char="•"/>
            </a:pPr>
            <a:r>
              <a:rPr lang="en-US" b="0" dirty="0"/>
              <a:t> </a:t>
            </a:r>
            <a:r>
              <a:rPr lang="en-US" sz="2400" dirty="0">
                <a:latin typeface="Times New Roman" pitchFamily="18" charset="0"/>
                <a:cs typeface="+mn-cs"/>
              </a:rPr>
              <a:t>Provides definite implementation paths for designers with estimated costs and design-times.</a:t>
            </a:r>
          </a:p>
          <a:p>
            <a:pPr algn="l" rtl="0">
              <a:spcBef>
                <a:spcPct val="50000"/>
              </a:spcBef>
              <a:spcAft>
                <a:spcPct val="15000"/>
              </a:spcAft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Particular devices can provide speed and low-power but without post-fabrication design flexibility.</a:t>
            </a:r>
          </a:p>
          <a:p>
            <a:pPr algn="l" rtl="0">
              <a:spcBef>
                <a:spcPct val="50000"/>
              </a:spcBef>
              <a:spcAft>
                <a:spcPct val="15000"/>
              </a:spcAft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ASICs</a:t>
            </a:r>
            <a:r>
              <a:rPr lang="en-US" sz="2400" dirty="0">
                <a:latin typeface="Times New Roman" pitchFamily="18" charset="0"/>
                <a:cs typeface="+mn-cs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(semi) </a:t>
            </a:r>
            <a:r>
              <a:rPr lang="en-US" sz="2400" dirty="0">
                <a:latin typeface="Times New Roman" pitchFamily="18" charset="0"/>
                <a:cs typeface="+mn-cs"/>
              </a:rPr>
              <a:t>provide flexibility and low power for designs, but with larger financial costs and substantial design-times.</a:t>
            </a:r>
          </a:p>
          <a:p>
            <a:pPr algn="l" rtl="0">
              <a:spcBef>
                <a:spcPct val="50000"/>
              </a:spcBef>
              <a:spcAft>
                <a:spcPct val="15000"/>
              </a:spcAft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Standard</a:t>
            </a:r>
            <a:r>
              <a:rPr lang="en-US" sz="2400" dirty="0">
                <a:latin typeface="Times New Roman" pitchFamily="18" charset="0"/>
                <a:cs typeface="+mn-cs"/>
              </a:rPr>
              <a:t> provide lower cost off the shelve computing component and shorter design-times, but possibly providing lower performance and higher power consumption.</a:t>
            </a:r>
          </a:p>
          <a:p>
            <a:pPr algn="l" rtl="0">
              <a:spcBef>
                <a:spcPct val="50000"/>
              </a:spcBef>
              <a:spcAft>
                <a:spcPct val="15000"/>
              </a:spcAft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Financial cost plays a major role in deciding which path a initial design implementation will follow.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7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533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300" b="1" dirty="0">
                <a:solidFill>
                  <a:schemeClr val="tx2"/>
                </a:solidFill>
                <a:latin typeface="Tahoma" pitchFamily="34" charset="0"/>
              </a:rPr>
              <a:t>Standard Device Technology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153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Standard devices are typically off-the-shelve computing components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Provide low cost solutions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Power consumption and performance vary between devices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Devices re-programmed by software, i.e. limited flexibility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Inherently sequential, limited parallelism exploited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Short design time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Several different device technologies available including:</a:t>
            </a:r>
          </a:p>
          <a:p>
            <a:pPr lvl="1" algn="l" rtl="0" eaLnBrk="0" hangingPunct="0"/>
            <a:r>
              <a:rPr lang="en-IE" sz="2400" dirty="0">
                <a:latin typeface="Times New Roman" pitchFamily="18" charset="0"/>
                <a:cs typeface="+mn-cs"/>
              </a:rPr>
              <a:t>        Microprocessor</a:t>
            </a:r>
          </a:p>
          <a:p>
            <a:pPr lvl="1" algn="l" rtl="0" eaLnBrk="0" hangingPunct="0"/>
            <a:r>
              <a:rPr lang="en-IE" sz="2400" dirty="0">
                <a:latin typeface="Times New Roman" pitchFamily="18" charset="0"/>
                <a:cs typeface="+mn-cs"/>
              </a:rPr>
              <a:t>	  Microcontroller (Harvard, 8-bit to 64-bit )</a:t>
            </a:r>
          </a:p>
          <a:p>
            <a:pPr lvl="1" algn="l" rtl="0" eaLnBrk="0" hangingPunct="0"/>
            <a:r>
              <a:rPr lang="en-IE" sz="2400" dirty="0">
                <a:latin typeface="Times New Roman" pitchFamily="18" charset="0"/>
                <a:cs typeface="+mn-cs"/>
              </a:rPr>
              <a:t>	  DSPs, </a:t>
            </a:r>
            <a:r>
              <a:rPr lang="en-IE" sz="2400" dirty="0" smtClean="0">
                <a:latin typeface="Times New Roman" pitchFamily="18" charset="0"/>
                <a:cs typeface="+mn-cs"/>
              </a:rPr>
              <a:t>(</a:t>
            </a:r>
            <a:r>
              <a:rPr lang="en-IE" sz="2400" dirty="0">
                <a:latin typeface="Times New Roman" pitchFamily="18" charset="0"/>
                <a:cs typeface="+mn-cs"/>
              </a:rPr>
              <a:t>32-bit)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+mn-cs"/>
            </a:endParaRPr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1403350" y="5516563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AutoShape 8"/>
          <p:cNvSpPr>
            <a:spLocks noChangeArrowheads="1"/>
          </p:cNvSpPr>
          <p:nvPr/>
        </p:nvSpPr>
        <p:spPr bwMode="auto">
          <a:xfrm>
            <a:off x="1403350" y="58769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>
            <a:off x="1403350" y="6237288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8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57200" y="533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300" b="1" dirty="0">
                <a:solidFill>
                  <a:schemeClr val="tx2"/>
                </a:solidFill>
                <a:latin typeface="Tahoma" pitchFamily="34" charset="0"/>
              </a:rPr>
              <a:t>Full-custom Technology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799941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US" b="0" dirty="0"/>
              <a:t> </a:t>
            </a:r>
            <a:r>
              <a:rPr lang="en-US" sz="2400" dirty="0">
                <a:latin typeface="Times New Roman" pitchFamily="18" charset="0"/>
                <a:cs typeface="+mn-cs"/>
              </a:rPr>
              <a:t>Full-custom designs can provide optimal implementations, i.e. lowest power consumption, fastest execution speeds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  <a:cs typeface="+mn-cs"/>
              </a:rPr>
              <a:t> </a:t>
            </a:r>
            <a:r>
              <a:rPr lang="en-US" sz="2400" dirty="0">
                <a:latin typeface="Times New Roman" pitchFamily="18" charset="0"/>
                <a:cs typeface="+mn-cs"/>
              </a:rPr>
              <a:t>Expensive due to cost of mask designs and small volume for </a:t>
            </a:r>
            <a:r>
              <a:rPr lang="en-US" sz="2400" dirty="0" smtClean="0">
                <a:latin typeface="Times New Roman" pitchFamily="18" charset="0"/>
                <a:cs typeface="+mn-cs"/>
              </a:rPr>
              <a:t>production.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+mn-cs"/>
              </a:rPr>
              <a:t> Designs cannot be altered after fabrication, i.e. no re-programmability or design flexibility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Design times can be substantial up to 18 months 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cs typeface="+mn-cs"/>
              </a:rPr>
              <a:t> Designs re-spins are often required increasing design time </a:t>
            </a:r>
            <a:endParaRPr lang="en-US" sz="2400" dirty="0">
              <a:latin typeface="Times New Roman" pitchFamily="18" charset="0"/>
              <a:cs typeface="+mn-cs"/>
            </a:endParaRP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  <a:cs typeface="+mn-cs"/>
              </a:rPr>
              <a:t> Example ASIC chip application include digital TV and VoIP</a:t>
            </a:r>
            <a:endParaRPr lang="en-US" sz="2400" dirty="0">
              <a:latin typeface="Times New Roman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56FD-DC69-4828-90AB-6C196F69BF8B}" type="slidenum">
              <a:rPr lang="ar-IQ" smtClean="0"/>
              <a:pPr>
                <a:defRPr/>
              </a:pPr>
              <a:t>9</a:t>
            </a:fld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</TotalTime>
  <Words>1298</Words>
  <Application>Microsoft Office PowerPoint</Application>
  <PresentationFormat>On-screen Show (4:3)</PresentationFormat>
  <Paragraphs>310</Paragraphs>
  <Slides>47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Arial</vt:lpstr>
      <vt:lpstr>Calibri</vt:lpstr>
      <vt:lpstr>Cordia New</vt:lpstr>
      <vt:lpstr>Lucida Grande</vt:lpstr>
      <vt:lpstr>新細明體</vt:lpstr>
      <vt:lpstr>Rayong</vt:lpstr>
      <vt:lpstr>Symbol</vt:lpstr>
      <vt:lpstr>Tahoma</vt:lpstr>
      <vt:lpstr>Times New Roman</vt:lpstr>
      <vt:lpstr>Office Theme</vt:lpstr>
      <vt:lpstr>Document</vt:lpstr>
      <vt:lpstr>Equation</vt:lpstr>
      <vt:lpstr>Picture</vt:lpstr>
      <vt:lpstr>Visio</vt:lpstr>
      <vt:lpstr>Microsoft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Shannon's Expansion Theorem</vt:lpstr>
      <vt:lpstr>Shannon's Expansion Theorem</vt:lpstr>
      <vt:lpstr>Shannon's Expansion Theorem</vt:lpstr>
      <vt:lpstr>Example 7-1/p333</vt:lpstr>
      <vt:lpstr>Analyzing a Multiplexer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using PLDs</vt:lpstr>
      <vt:lpstr>Programmable Logic Device (PLD’s)</vt:lpstr>
      <vt:lpstr>Programmable Logic Devices</vt:lpstr>
      <vt:lpstr>Internal Structures of PLD</vt:lpstr>
      <vt:lpstr>The main types of PLD include:</vt:lpstr>
      <vt:lpstr>PLD Basics</vt:lpstr>
      <vt:lpstr>PowerPoint Presentation</vt:lpstr>
      <vt:lpstr>PowerPoint Presentation</vt:lpstr>
      <vt:lpstr>PowerPoint Presentation</vt:lpstr>
      <vt:lpstr>PowerPoint Presentation</vt:lpstr>
      <vt:lpstr>1-PROM</vt:lpstr>
      <vt:lpstr>PowerPoint Presentation</vt:lpstr>
      <vt:lpstr>2-Programmable Array Logic (PAL) </vt:lpstr>
      <vt:lpstr>PAL types </vt:lpstr>
      <vt:lpstr>PAL types </vt:lpstr>
      <vt:lpstr>PAL types: versatile</vt:lpstr>
      <vt:lpstr>Generic Array Logic (GAL)</vt:lpstr>
      <vt:lpstr>PowerPoint Presentation</vt:lpstr>
      <vt:lpstr>PAL16L8</vt:lpstr>
      <vt:lpstr>PAL16R4</vt:lpstr>
      <vt:lpstr>PALC22V10</vt:lpstr>
      <vt:lpstr>Exclusive-or-gate with a programmable fuse</vt:lpstr>
      <vt:lpstr>PowerPoint Presentation</vt:lpstr>
    </vt:vector>
  </TitlesOfParts>
  <Company>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digital System Design</dc:title>
  <dc:creator>azzam</dc:creator>
  <cp:lastModifiedBy>Yasir Abbas</cp:lastModifiedBy>
  <cp:revision>550</cp:revision>
  <dcterms:created xsi:type="dcterms:W3CDTF">2009-10-04T05:10:27Z</dcterms:created>
  <dcterms:modified xsi:type="dcterms:W3CDTF">2018-11-07T10:15:08Z</dcterms:modified>
</cp:coreProperties>
</file>